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139823" y="2160270"/>
            <a:ext cx="4864353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285F6A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285F6A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285F6A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285F6A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285F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9177" y="2444318"/>
            <a:ext cx="6296558" cy="16810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285F6A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7715" y="1204975"/>
            <a:ext cx="8589924" cy="45885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3000" y="1598282"/>
            <a:ext cx="6561455" cy="2211718"/>
          </a:xfrm>
          <a:custGeom>
            <a:avLst/>
            <a:gdLst/>
            <a:ahLst/>
            <a:cxnLst/>
            <a:rect l="l" t="t" r="r" b="b"/>
            <a:pathLst>
              <a:path w="6637655" h="1276985">
                <a:moveTo>
                  <a:pt x="6637274" y="0"/>
                </a:moveTo>
                <a:lnTo>
                  <a:pt x="0" y="0"/>
                </a:lnTo>
                <a:lnTo>
                  <a:pt x="0" y="1276985"/>
                </a:lnTo>
                <a:lnTo>
                  <a:pt x="6637274" y="1276985"/>
                </a:lnTo>
                <a:lnTo>
                  <a:pt x="6637274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СОЦИАЛЬНО-ЭКОНОМИЧЕСКИЙ ФАКУЛЬТЕТ</a:t>
            </a:r>
            <a:endParaRPr lang="ru-RU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43945" y="6403340"/>
            <a:ext cx="1259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FFFFFF"/>
                </a:solidFill>
                <a:latin typeface="Tahoma"/>
                <a:cs typeface="Tahoma"/>
              </a:rPr>
              <a:t>МИНСК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ru-RU" sz="1800" spc="-130" dirty="0" smtClean="0">
                <a:solidFill>
                  <a:srgbClr val="FFFFFF"/>
                </a:solidFill>
                <a:latin typeface="Tahoma"/>
                <a:cs typeface="Tahoma"/>
              </a:rPr>
              <a:t>2025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882139" y="6553200"/>
            <a:ext cx="1882139" cy="0"/>
          </a:xfrm>
          <a:custGeom>
            <a:avLst/>
            <a:gdLst/>
            <a:ahLst/>
            <a:cxnLst/>
            <a:rect l="l" t="t" r="r" b="b"/>
            <a:pathLst>
              <a:path w="1882139">
                <a:moveTo>
                  <a:pt x="1882139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94959" y="6553200"/>
            <a:ext cx="1882139" cy="0"/>
          </a:xfrm>
          <a:custGeom>
            <a:avLst/>
            <a:gdLst/>
            <a:ahLst/>
            <a:cxnLst/>
            <a:rect l="l" t="t" r="r" b="b"/>
            <a:pathLst>
              <a:path w="1882140">
                <a:moveTo>
                  <a:pt x="1882139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74780" y="4555735"/>
            <a:ext cx="1597533" cy="129527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254" dirty="0">
                <a:solidFill>
                  <a:srgbClr val="FFFFFF"/>
                </a:solidFill>
                <a:latin typeface="Tahoma"/>
                <a:cs typeface="Tahoma"/>
              </a:rPr>
              <a:t>BELARUSIAN</a:t>
            </a:r>
            <a:r>
              <a:rPr sz="4800" spc="-3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800" spc="-400" dirty="0">
                <a:solidFill>
                  <a:srgbClr val="FFFFFF"/>
                </a:solidFill>
                <a:latin typeface="Tahoma"/>
                <a:cs typeface="Tahoma"/>
              </a:rPr>
              <a:t>STATE</a:t>
            </a:r>
            <a:endParaRPr sz="4800" dirty="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74114" y="2996945"/>
            <a:ext cx="5753735" cy="0"/>
          </a:xfrm>
          <a:custGeom>
            <a:avLst/>
            <a:gdLst/>
            <a:ahLst/>
            <a:cxnLst/>
            <a:rect l="l" t="t" r="r" b="b"/>
            <a:pathLst>
              <a:path w="5753734">
                <a:moveTo>
                  <a:pt x="0" y="0"/>
                </a:moveTo>
                <a:lnTo>
                  <a:pt x="5753608" y="0"/>
                </a:lnTo>
              </a:path>
            </a:pathLst>
          </a:custGeom>
          <a:ln w="9525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02842" y="3013024"/>
            <a:ext cx="673925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210" dirty="0">
                <a:solidFill>
                  <a:srgbClr val="FFFFFF"/>
                </a:solidFill>
                <a:latin typeface="Tahoma"/>
                <a:cs typeface="Tahoma"/>
              </a:rPr>
              <a:t>ECONOMIC</a:t>
            </a:r>
            <a:r>
              <a:rPr sz="5400" spc="-3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5400" spc="-400" dirty="0">
                <a:solidFill>
                  <a:srgbClr val="FFFFFF"/>
                </a:solidFill>
                <a:latin typeface="Tahoma"/>
                <a:cs typeface="Tahoma"/>
              </a:rPr>
              <a:t>UNIVERSITY</a:t>
            </a:r>
            <a:endParaRPr sz="54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25411" y="3790188"/>
            <a:ext cx="2418588" cy="53035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48487" rIns="0" bIns="0" rtlCol="0">
            <a:spAutoFit/>
          </a:bodyPr>
          <a:lstStyle/>
          <a:p>
            <a:pPr marL="868680" algn="ctr">
              <a:lnSpc>
                <a:spcPct val="100000"/>
              </a:lnSpc>
              <a:spcBef>
                <a:spcPts val="95"/>
              </a:spcBef>
            </a:pPr>
            <a:r>
              <a:rPr sz="4000" spc="-165" dirty="0">
                <a:solidFill>
                  <a:srgbClr val="FFFFFF"/>
                </a:solidFill>
                <a:latin typeface="Tahoma"/>
                <a:cs typeface="Tahoma"/>
              </a:rPr>
              <a:t>ECONOMIC</a:t>
            </a:r>
            <a:r>
              <a:rPr sz="4000" spc="-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spc="-320" dirty="0">
                <a:solidFill>
                  <a:srgbClr val="FFFFFF"/>
                </a:solidFill>
                <a:latin typeface="Tahoma"/>
                <a:cs typeface="Tahoma"/>
              </a:rPr>
              <a:t>UNIVERSITY</a:t>
            </a:r>
            <a:endParaRPr sz="4000">
              <a:latin typeface="Tahoma"/>
              <a:cs typeface="Tahoma"/>
            </a:endParaRPr>
          </a:p>
          <a:p>
            <a:pPr marL="869315" algn="ctr">
              <a:lnSpc>
                <a:spcPct val="100000"/>
              </a:lnSpc>
            </a:pPr>
            <a:r>
              <a:rPr sz="4000" spc="-869" dirty="0">
                <a:solidFill>
                  <a:srgbClr val="FFC000"/>
                </a:solidFill>
                <a:latin typeface="Tahoma"/>
                <a:cs typeface="Tahoma"/>
              </a:rPr>
              <a:t>#1</a:t>
            </a:r>
            <a:r>
              <a:rPr sz="4000" spc="-320" dirty="0">
                <a:solidFill>
                  <a:srgbClr val="FFC000"/>
                </a:solidFill>
                <a:latin typeface="Tahoma"/>
                <a:cs typeface="Tahoma"/>
              </a:rPr>
              <a:t> </a:t>
            </a:r>
            <a:r>
              <a:rPr sz="4000" spc="-114" dirty="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sz="4000" spc="-3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spc="-30" dirty="0">
                <a:solidFill>
                  <a:srgbClr val="FFFFFF"/>
                </a:solidFill>
                <a:latin typeface="Tahoma"/>
                <a:cs typeface="Tahoma"/>
              </a:rPr>
              <a:t>Belarus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51661" y="258483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19" h="731520">
                <a:moveTo>
                  <a:pt x="0" y="0"/>
                </a:moveTo>
                <a:lnTo>
                  <a:pt x="731519" y="0"/>
                </a:lnTo>
                <a:lnTo>
                  <a:pt x="487680" y="243840"/>
                </a:lnTo>
                <a:lnTo>
                  <a:pt x="243839" y="243840"/>
                </a:lnTo>
                <a:lnTo>
                  <a:pt x="243839" y="487680"/>
                </a:lnTo>
                <a:lnTo>
                  <a:pt x="0" y="73152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381000" y="1752600"/>
            <a:ext cx="5392421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Мы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95" dirty="0">
                <a:solidFill>
                  <a:srgbClr val="FFFFFF"/>
                </a:solidFill>
                <a:latin typeface="Tahoma"/>
                <a:cs typeface="Tahoma"/>
              </a:rPr>
              <a:t>знаем,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что</a:t>
            </a:r>
            <a:r>
              <a:rPr sz="18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95" dirty="0">
                <a:solidFill>
                  <a:srgbClr val="FFFFFF"/>
                </a:solidFill>
                <a:latin typeface="Tahoma"/>
                <a:cs typeface="Tahoma"/>
              </a:rPr>
              <a:t>успешным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современном</a:t>
            </a:r>
            <a:r>
              <a:rPr sz="18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мире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можно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стать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Tahoma"/>
                <a:cs typeface="Tahoma"/>
              </a:rPr>
              <a:t>в </a:t>
            </a:r>
            <a:r>
              <a:rPr sz="1800" spc="-95" dirty="0">
                <a:solidFill>
                  <a:srgbClr val="FFFFFF"/>
                </a:solidFill>
                <a:latin typeface="Tahoma"/>
                <a:cs typeface="Tahoma"/>
              </a:rPr>
              <a:t>разных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сферах,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если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90" dirty="0">
                <a:solidFill>
                  <a:srgbClr val="FFFFFF"/>
                </a:solidFill>
                <a:latin typeface="Tahoma"/>
                <a:cs typeface="Tahoma"/>
              </a:rPr>
              <a:t>понимаешь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40" dirty="0">
                <a:solidFill>
                  <a:srgbClr val="FFFFFF"/>
                </a:solidFill>
                <a:latin typeface="Tahoma"/>
                <a:cs typeface="Tahoma"/>
              </a:rPr>
              <a:t>людей,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мотивы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их</a:t>
            </a:r>
            <a:r>
              <a:rPr sz="1800" spc="5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поведения,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умеешь</a:t>
            </a:r>
            <a:r>
              <a:rPr sz="1800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выстраивать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40" dirty="0">
                <a:solidFill>
                  <a:srgbClr val="FFFFFF"/>
                </a:solidFill>
                <a:latin typeface="Tahoma"/>
                <a:cs typeface="Tahoma"/>
              </a:rPr>
              <a:t>эффективную</a:t>
            </a:r>
            <a:r>
              <a:rPr sz="18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60" dirty="0">
                <a:solidFill>
                  <a:srgbClr val="FFFFFF"/>
                </a:solidFill>
                <a:latin typeface="Tahoma"/>
                <a:cs typeface="Tahoma"/>
              </a:rPr>
              <a:t>коммуникацию 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95" dirty="0">
                <a:solidFill>
                  <a:srgbClr val="FFFFFF"/>
                </a:solidFill>
                <a:latin typeface="Tahoma"/>
                <a:cs typeface="Tahoma"/>
              </a:rPr>
              <a:t>широкие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социальные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связи. 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Поэтому</a:t>
            </a:r>
            <a:r>
              <a:rPr sz="18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каждая</a:t>
            </a:r>
            <a:r>
              <a:rPr sz="18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65" dirty="0" err="1">
                <a:solidFill>
                  <a:srgbClr val="FFFFFF"/>
                </a:solidFill>
                <a:latin typeface="Tahoma"/>
                <a:cs typeface="Tahoma"/>
              </a:rPr>
              <a:t>специальность</a:t>
            </a:r>
            <a:r>
              <a:rPr sz="18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ru-RU" sz="1800" spc="-100" dirty="0" smtClean="0">
                <a:solidFill>
                  <a:srgbClr val="FFFFFF"/>
                </a:solidFill>
                <a:latin typeface="Tahoma"/>
                <a:cs typeface="Tahoma"/>
              </a:rPr>
              <a:t>СЭФ</a:t>
            </a:r>
            <a:r>
              <a:rPr sz="1800" spc="-6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характеризуется</a:t>
            </a:r>
            <a:r>
              <a:rPr sz="180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95" dirty="0">
                <a:solidFill>
                  <a:srgbClr val="FFFFFF"/>
                </a:solidFill>
                <a:latin typeface="Tahoma"/>
                <a:cs typeface="Tahoma"/>
              </a:rPr>
              <a:t>междисциплинарной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ориентацией, 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объединяющей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лучшее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1800" spc="-90" dirty="0">
                <a:solidFill>
                  <a:srgbClr val="FFFFFF"/>
                </a:solidFill>
                <a:latin typeface="Tahoma"/>
                <a:cs typeface="Tahoma"/>
              </a:rPr>
              <a:t> экономических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социально- </a:t>
            </a:r>
            <a:r>
              <a:rPr sz="1800" spc="-90" dirty="0">
                <a:solidFill>
                  <a:srgbClr val="FFFFFF"/>
                </a:solidFill>
                <a:latin typeface="Tahoma"/>
                <a:cs typeface="Tahoma"/>
              </a:rPr>
              <a:t>гуманитарных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Tahoma"/>
                <a:cs typeface="Tahoma"/>
              </a:rPr>
              <a:t>наук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0116" y="5074666"/>
            <a:ext cx="3923284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800" spc="-10" dirty="0" smtClean="0">
                <a:solidFill>
                  <a:srgbClr val="FFC000"/>
                </a:solidFill>
                <a:latin typeface="Tahoma"/>
                <a:cs typeface="Tahoma"/>
              </a:rPr>
              <a:t>Декан</a:t>
            </a:r>
            <a:endParaRPr sz="18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spc="-100" dirty="0" err="1">
                <a:solidFill>
                  <a:srgbClr val="FFC000"/>
                </a:solidFill>
                <a:latin typeface="Tahoma"/>
                <a:cs typeface="Tahoma"/>
              </a:rPr>
              <a:t>кандидат</a:t>
            </a:r>
            <a:r>
              <a:rPr sz="1800" spc="-100" dirty="0">
                <a:solidFill>
                  <a:srgbClr val="FFC000"/>
                </a:solidFill>
                <a:latin typeface="Tahoma"/>
                <a:cs typeface="Tahoma"/>
              </a:rPr>
              <a:t> </a:t>
            </a:r>
            <a:r>
              <a:rPr lang="ru-RU" sz="1800" spc="-120" dirty="0" smtClean="0">
                <a:solidFill>
                  <a:srgbClr val="FFC000"/>
                </a:solidFill>
                <a:latin typeface="Tahoma"/>
                <a:cs typeface="Tahoma"/>
              </a:rPr>
              <a:t>политических</a:t>
            </a:r>
            <a:r>
              <a:rPr sz="1800" spc="-60" dirty="0" smtClean="0">
                <a:solidFill>
                  <a:srgbClr val="FFC000"/>
                </a:solidFill>
                <a:latin typeface="Tahoma"/>
                <a:cs typeface="Tahoma"/>
              </a:rPr>
              <a:t> </a:t>
            </a:r>
            <a:r>
              <a:rPr sz="1800" spc="-45" dirty="0" err="1" smtClean="0">
                <a:solidFill>
                  <a:srgbClr val="FFC000"/>
                </a:solidFill>
                <a:latin typeface="Tahoma"/>
                <a:cs typeface="Tahoma"/>
              </a:rPr>
              <a:t>наук</a:t>
            </a:r>
            <a:r>
              <a:rPr lang="ru-RU" sz="1800" spc="-45" dirty="0" smtClean="0">
                <a:solidFill>
                  <a:srgbClr val="FFC000"/>
                </a:solidFill>
                <a:latin typeface="Tahoma"/>
                <a:cs typeface="Tahoma"/>
              </a:rPr>
              <a:t>,</a:t>
            </a:r>
            <a:r>
              <a:rPr lang="ru-RU" dirty="0">
                <a:latin typeface="Tahoma"/>
                <a:cs typeface="Tahoma"/>
              </a:rPr>
              <a:t> </a:t>
            </a:r>
            <a:r>
              <a:rPr sz="1800" spc="-10" dirty="0" err="1" smtClean="0">
                <a:solidFill>
                  <a:srgbClr val="FFC000"/>
                </a:solidFill>
                <a:latin typeface="Tahoma"/>
                <a:cs typeface="Tahoma"/>
              </a:rPr>
              <a:t>доцент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07860" y="5074666"/>
            <a:ext cx="2094230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z="1800" spc="-90" dirty="0" smtClean="0">
                <a:solidFill>
                  <a:srgbClr val="FFC000"/>
                </a:solidFill>
                <a:latin typeface="Tahoma"/>
                <a:cs typeface="Tahoma"/>
              </a:rPr>
              <a:t>Буева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pc="-90" dirty="0" smtClean="0">
                <a:solidFill>
                  <a:srgbClr val="FFC000"/>
                </a:solidFill>
                <a:latin typeface="Tahoma"/>
                <a:cs typeface="Tahoma"/>
              </a:rPr>
              <a:t>Анастасия Олеговна </a:t>
            </a:r>
            <a:endParaRPr sz="1800" dirty="0">
              <a:latin typeface="Tahoma"/>
              <a:cs typeface="Tahoma"/>
            </a:endParaRPr>
          </a:p>
        </p:txBody>
      </p:sp>
      <p:pic>
        <p:nvPicPr>
          <p:cNvPr id="1030" name="Picture 6" descr="На кафедре политологии БГЭУ новый руководитель - Минская правда, 16.03.202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295400"/>
            <a:ext cx="2654986" cy="3476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0692" y="3588258"/>
            <a:ext cx="39179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95" dirty="0">
                <a:solidFill>
                  <a:srgbClr val="FFC000"/>
                </a:solidFill>
                <a:latin typeface="Tahoma"/>
                <a:cs typeface="Tahoma"/>
              </a:rPr>
              <a:t>СПЕЦИАЛЬНОСТИ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7715" y="2154808"/>
            <a:ext cx="3982085" cy="177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500" spc="-610" dirty="0">
                <a:solidFill>
                  <a:srgbClr val="FFFFFF"/>
                </a:solidFill>
                <a:latin typeface="Tahoma"/>
                <a:cs typeface="Tahoma"/>
              </a:rPr>
              <a:t>НАШИ</a:t>
            </a:r>
            <a:endParaRPr sz="115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272785" y="1213180"/>
            <a:ext cx="295148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235" dirty="0">
                <a:solidFill>
                  <a:srgbClr val="FFFFFF"/>
                </a:solidFill>
                <a:latin typeface="Tahoma"/>
                <a:cs typeface="Tahoma"/>
              </a:rPr>
              <a:t>социология</a:t>
            </a:r>
            <a:endParaRPr sz="4800"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9554" y="2735656"/>
            <a:ext cx="291147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265" dirty="0">
                <a:solidFill>
                  <a:srgbClr val="FFFFFF"/>
                </a:solidFill>
                <a:latin typeface="Tahoma"/>
                <a:cs typeface="Tahoma"/>
              </a:rPr>
              <a:t>психология</a:t>
            </a:r>
            <a:endParaRPr sz="4800" dirty="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22367" y="1817954"/>
            <a:ext cx="34823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20" dirty="0">
                <a:solidFill>
                  <a:srgbClr val="FFC000"/>
                </a:solidFill>
                <a:latin typeface="Tahoma"/>
                <a:cs typeface="Tahoma"/>
              </a:rPr>
              <a:t>экономическая</a:t>
            </a:r>
            <a:r>
              <a:rPr sz="2400" spc="-110" dirty="0">
                <a:solidFill>
                  <a:srgbClr val="FFC000"/>
                </a:solidFill>
                <a:latin typeface="Tahoma"/>
                <a:cs typeface="Tahoma"/>
              </a:rPr>
              <a:t> </a:t>
            </a:r>
            <a:r>
              <a:rPr sz="2400" spc="-114" dirty="0">
                <a:solidFill>
                  <a:srgbClr val="FFC000"/>
                </a:solidFill>
                <a:latin typeface="Tahoma"/>
                <a:cs typeface="Tahoma"/>
              </a:rPr>
              <a:t>социология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51323" y="3335782"/>
            <a:ext cx="3478529" cy="2458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7375" marR="10160" indent="1429385" algn="r">
              <a:lnSpc>
                <a:spcPct val="100000"/>
              </a:lnSpc>
              <a:spcBef>
                <a:spcPts val="100"/>
              </a:spcBef>
            </a:pPr>
            <a:r>
              <a:rPr sz="2400" spc="-130" dirty="0">
                <a:solidFill>
                  <a:srgbClr val="FFC000"/>
                </a:solidFill>
                <a:latin typeface="Tahoma"/>
                <a:cs typeface="Tahoma"/>
              </a:rPr>
              <a:t>психология </a:t>
            </a:r>
            <a:r>
              <a:rPr sz="2400" spc="-120" dirty="0">
                <a:solidFill>
                  <a:srgbClr val="FFC000"/>
                </a:solidFill>
                <a:latin typeface="Tahoma"/>
                <a:cs typeface="Tahoma"/>
              </a:rPr>
              <a:t>предпринимательской</a:t>
            </a:r>
            <a:endParaRPr sz="2400" dirty="0">
              <a:latin typeface="Tahoma"/>
              <a:cs typeface="Tahoma"/>
            </a:endParaRPr>
          </a:p>
          <a:p>
            <a:pPr marR="12065" algn="r">
              <a:lnSpc>
                <a:spcPct val="100000"/>
              </a:lnSpc>
            </a:pPr>
            <a:r>
              <a:rPr sz="2400" spc="-60" dirty="0">
                <a:solidFill>
                  <a:srgbClr val="FFC000"/>
                </a:solidFill>
                <a:latin typeface="Tahoma"/>
                <a:cs typeface="Tahoma"/>
              </a:rPr>
              <a:t>деятельности</a:t>
            </a:r>
            <a:endParaRPr sz="2400" dirty="0">
              <a:latin typeface="Tahoma"/>
              <a:cs typeface="Tahoma"/>
            </a:endParaRPr>
          </a:p>
          <a:p>
            <a:pPr marL="255270">
              <a:lnSpc>
                <a:spcPts val="5460"/>
              </a:lnSpc>
              <a:spcBef>
                <a:spcPts val="2475"/>
              </a:spcBef>
            </a:pPr>
            <a:r>
              <a:rPr sz="4800" spc="-280" dirty="0">
                <a:solidFill>
                  <a:srgbClr val="FFFFFF"/>
                </a:solidFill>
                <a:latin typeface="Tahoma"/>
                <a:cs typeface="Tahoma"/>
              </a:rPr>
              <a:t>политология</a:t>
            </a:r>
            <a:endParaRPr sz="4800" dirty="0">
              <a:latin typeface="Tahoma"/>
              <a:cs typeface="Tahoma"/>
            </a:endParaRPr>
          </a:p>
          <a:p>
            <a:pPr marL="12700">
              <a:lnSpc>
                <a:spcPts val="2580"/>
              </a:lnSpc>
            </a:pPr>
            <a:r>
              <a:rPr sz="2400" spc="-135" dirty="0">
                <a:solidFill>
                  <a:srgbClr val="FFC000"/>
                </a:solidFill>
                <a:latin typeface="Tahoma"/>
                <a:cs typeface="Tahoma"/>
              </a:rPr>
              <a:t>политический</a:t>
            </a:r>
            <a:r>
              <a:rPr sz="2400" spc="-114" dirty="0">
                <a:solidFill>
                  <a:srgbClr val="FFC000"/>
                </a:solidFill>
                <a:latin typeface="Tahoma"/>
                <a:cs typeface="Tahoma"/>
              </a:rPr>
              <a:t> </a:t>
            </a:r>
            <a:r>
              <a:rPr sz="2400" spc="-100" dirty="0">
                <a:solidFill>
                  <a:srgbClr val="FFC000"/>
                </a:solidFill>
                <a:latin typeface="Tahoma"/>
                <a:cs typeface="Tahoma"/>
              </a:rPr>
              <a:t>менеджмент</a:t>
            </a:r>
            <a:endParaRPr sz="2400" dirty="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112130" y="833119"/>
            <a:ext cx="351790" cy="351790"/>
          </a:xfrm>
          <a:custGeom>
            <a:avLst/>
            <a:gdLst/>
            <a:ahLst/>
            <a:cxnLst/>
            <a:rect l="l" t="t" r="r" b="b"/>
            <a:pathLst>
              <a:path w="351789" h="351790">
                <a:moveTo>
                  <a:pt x="175895" y="0"/>
                </a:moveTo>
                <a:lnTo>
                  <a:pt x="144780" y="144779"/>
                </a:lnTo>
                <a:lnTo>
                  <a:pt x="0" y="175894"/>
                </a:lnTo>
                <a:lnTo>
                  <a:pt x="144780" y="206882"/>
                </a:lnTo>
                <a:lnTo>
                  <a:pt x="175895" y="351663"/>
                </a:lnTo>
                <a:lnTo>
                  <a:pt x="207010" y="206882"/>
                </a:lnTo>
                <a:lnTo>
                  <a:pt x="351663" y="175894"/>
                </a:lnTo>
                <a:lnTo>
                  <a:pt x="207010" y="144779"/>
                </a:lnTo>
                <a:lnTo>
                  <a:pt x="175895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521445" y="2345563"/>
            <a:ext cx="351790" cy="351790"/>
          </a:xfrm>
          <a:custGeom>
            <a:avLst/>
            <a:gdLst/>
            <a:ahLst/>
            <a:cxnLst/>
            <a:rect l="l" t="t" r="r" b="b"/>
            <a:pathLst>
              <a:path w="351790" h="351789">
                <a:moveTo>
                  <a:pt x="175895" y="0"/>
                </a:moveTo>
                <a:lnTo>
                  <a:pt x="144779" y="144779"/>
                </a:lnTo>
                <a:lnTo>
                  <a:pt x="0" y="175895"/>
                </a:lnTo>
                <a:lnTo>
                  <a:pt x="144779" y="207010"/>
                </a:lnTo>
                <a:lnTo>
                  <a:pt x="175895" y="351789"/>
                </a:lnTo>
                <a:lnTo>
                  <a:pt x="207009" y="207010"/>
                </a:lnTo>
                <a:lnTo>
                  <a:pt x="351789" y="175895"/>
                </a:lnTo>
                <a:lnTo>
                  <a:pt x="207009" y="144779"/>
                </a:lnTo>
                <a:lnTo>
                  <a:pt x="175895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80660" y="4344542"/>
            <a:ext cx="351790" cy="351790"/>
          </a:xfrm>
          <a:custGeom>
            <a:avLst/>
            <a:gdLst/>
            <a:ahLst/>
            <a:cxnLst/>
            <a:rect l="l" t="t" r="r" b="b"/>
            <a:pathLst>
              <a:path w="351789" h="351789">
                <a:moveTo>
                  <a:pt x="175894" y="0"/>
                </a:moveTo>
                <a:lnTo>
                  <a:pt x="144779" y="144779"/>
                </a:lnTo>
                <a:lnTo>
                  <a:pt x="0" y="175894"/>
                </a:lnTo>
                <a:lnTo>
                  <a:pt x="144779" y="207009"/>
                </a:lnTo>
                <a:lnTo>
                  <a:pt x="175894" y="351662"/>
                </a:lnTo>
                <a:lnTo>
                  <a:pt x="206883" y="207009"/>
                </a:lnTo>
                <a:lnTo>
                  <a:pt x="351663" y="175894"/>
                </a:lnTo>
                <a:lnTo>
                  <a:pt x="206883" y="144779"/>
                </a:lnTo>
                <a:lnTo>
                  <a:pt x="175894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86968" y="1854580"/>
            <a:ext cx="351790" cy="351790"/>
          </a:xfrm>
          <a:custGeom>
            <a:avLst/>
            <a:gdLst/>
            <a:ahLst/>
            <a:cxnLst/>
            <a:rect l="l" t="t" r="r" b="b"/>
            <a:pathLst>
              <a:path w="351790" h="351789">
                <a:moveTo>
                  <a:pt x="175856" y="0"/>
                </a:moveTo>
                <a:lnTo>
                  <a:pt x="144767" y="144780"/>
                </a:lnTo>
                <a:lnTo>
                  <a:pt x="0" y="175895"/>
                </a:lnTo>
                <a:lnTo>
                  <a:pt x="144767" y="206883"/>
                </a:lnTo>
                <a:lnTo>
                  <a:pt x="175856" y="351663"/>
                </a:lnTo>
                <a:lnTo>
                  <a:pt x="206933" y="206883"/>
                </a:lnTo>
                <a:lnTo>
                  <a:pt x="351701" y="175895"/>
                </a:lnTo>
                <a:lnTo>
                  <a:pt x="206933" y="144780"/>
                </a:lnTo>
                <a:lnTo>
                  <a:pt x="17585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92300" y="749300"/>
            <a:ext cx="6497320" cy="5359400"/>
            <a:chOff x="1892300" y="749300"/>
            <a:chExt cx="6497320" cy="5359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92300" y="749300"/>
              <a:ext cx="5359400" cy="53594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396361" y="3918877"/>
              <a:ext cx="4993005" cy="455930"/>
            </a:xfrm>
            <a:custGeom>
              <a:avLst/>
              <a:gdLst/>
              <a:ahLst/>
              <a:cxnLst/>
              <a:rect l="l" t="t" r="r" b="b"/>
              <a:pathLst>
                <a:path w="4993005" h="455929">
                  <a:moveTo>
                    <a:pt x="4992877" y="0"/>
                  </a:moveTo>
                  <a:lnTo>
                    <a:pt x="0" y="0"/>
                  </a:lnTo>
                  <a:lnTo>
                    <a:pt x="0" y="455383"/>
                  </a:lnTo>
                  <a:lnTo>
                    <a:pt x="4992877" y="455383"/>
                  </a:lnTo>
                  <a:lnTo>
                    <a:pt x="49928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529960" y="2220671"/>
            <a:ext cx="3048000" cy="88582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121920" rIns="0" bIns="0" rtlCol="0">
            <a:spAutoFit/>
          </a:bodyPr>
          <a:lstStyle/>
          <a:p>
            <a:pPr marL="135890">
              <a:lnSpc>
                <a:spcPct val="100000"/>
              </a:lnSpc>
              <a:spcBef>
                <a:spcPts val="960"/>
              </a:spcBef>
            </a:pPr>
            <a:r>
              <a:rPr sz="4000" spc="-10" dirty="0"/>
              <a:t>КАФЕДРА</a:t>
            </a:r>
            <a:endParaRPr sz="4000"/>
          </a:p>
        </p:txBody>
      </p:sp>
      <p:sp>
        <p:nvSpPr>
          <p:cNvPr id="6" name="object 6"/>
          <p:cNvSpPr txBox="1"/>
          <p:nvPr/>
        </p:nvSpPr>
        <p:spPr>
          <a:xfrm>
            <a:off x="339953" y="3788155"/>
            <a:ext cx="799719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spc="-165" dirty="0">
                <a:solidFill>
                  <a:srgbClr val="FFFFFF"/>
                </a:solidFill>
                <a:latin typeface="Tahoma"/>
                <a:cs typeface="Tahoma"/>
              </a:rPr>
              <a:t>Экономической</a:t>
            </a:r>
            <a:r>
              <a:rPr sz="3600" spc="-2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spc="-180" dirty="0">
                <a:solidFill>
                  <a:srgbClr val="285F6A"/>
                </a:solidFill>
                <a:latin typeface="Tahoma"/>
                <a:cs typeface="Tahoma"/>
              </a:rPr>
              <a:t>социологии</a:t>
            </a:r>
            <a:r>
              <a:rPr sz="3600" spc="-254" dirty="0">
                <a:solidFill>
                  <a:srgbClr val="285F6A"/>
                </a:solidFill>
                <a:latin typeface="Tahoma"/>
                <a:cs typeface="Tahoma"/>
              </a:rPr>
              <a:t> </a:t>
            </a:r>
            <a:r>
              <a:rPr sz="3600" spc="-130" dirty="0">
                <a:solidFill>
                  <a:srgbClr val="285F6A"/>
                </a:solidFill>
                <a:latin typeface="Tahoma"/>
                <a:cs typeface="Tahoma"/>
              </a:rPr>
              <a:t>и</a:t>
            </a:r>
            <a:r>
              <a:rPr sz="3600" spc="-240" dirty="0">
                <a:solidFill>
                  <a:srgbClr val="285F6A"/>
                </a:solidFill>
                <a:latin typeface="Tahoma"/>
                <a:cs typeface="Tahoma"/>
              </a:rPr>
              <a:t> </a:t>
            </a:r>
            <a:r>
              <a:rPr sz="3600" spc="-150" dirty="0">
                <a:solidFill>
                  <a:srgbClr val="285F6A"/>
                </a:solidFill>
                <a:latin typeface="Tahoma"/>
                <a:cs typeface="Tahoma"/>
              </a:rPr>
              <a:t>психологии </a:t>
            </a:r>
            <a:r>
              <a:rPr sz="3600" spc="-180" dirty="0">
                <a:solidFill>
                  <a:srgbClr val="FFFFFF"/>
                </a:solidFill>
                <a:latin typeface="Tahoma"/>
                <a:cs typeface="Tahoma"/>
              </a:rPr>
              <a:t>предпринимательской</a:t>
            </a:r>
            <a:r>
              <a:rPr sz="36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spc="-110" dirty="0">
                <a:solidFill>
                  <a:srgbClr val="FFFFFF"/>
                </a:solidFill>
                <a:latin typeface="Tahoma"/>
                <a:cs typeface="Tahoma"/>
              </a:rPr>
              <a:t>деятельности</a:t>
            </a:r>
            <a:endParaRPr sz="3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17135" y="0"/>
              <a:ext cx="109727" cy="6857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5720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7999"/>
                  </a:lnTo>
                </a:path>
              </a:pathLst>
            </a:custGeom>
            <a:ln w="254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3383279"/>
              <a:ext cx="9144000" cy="11125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2700" y="3406266"/>
              <a:ext cx="9131300" cy="25400"/>
            </a:xfrm>
            <a:custGeom>
              <a:avLst/>
              <a:gdLst/>
              <a:ahLst/>
              <a:cxnLst/>
              <a:rect l="l" t="t" r="r" b="b"/>
              <a:pathLst>
                <a:path w="9131300" h="25400">
                  <a:moveTo>
                    <a:pt x="9131300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9131300" y="25400"/>
                  </a:lnTo>
                  <a:lnTo>
                    <a:pt x="913130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42185" y="2699639"/>
              <a:ext cx="4687570" cy="1454150"/>
            </a:xfrm>
            <a:custGeom>
              <a:avLst/>
              <a:gdLst/>
              <a:ahLst/>
              <a:cxnLst/>
              <a:rect l="l" t="t" r="r" b="b"/>
              <a:pathLst>
                <a:path w="4687570" h="1454150">
                  <a:moveTo>
                    <a:pt x="4687443" y="0"/>
                  </a:moveTo>
                  <a:lnTo>
                    <a:pt x="0" y="0"/>
                  </a:lnTo>
                  <a:lnTo>
                    <a:pt x="0" y="1454023"/>
                  </a:lnTo>
                  <a:lnTo>
                    <a:pt x="4687443" y="1454023"/>
                  </a:lnTo>
                  <a:lnTo>
                    <a:pt x="4687443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5343" rIns="0" bIns="0" rtlCol="0">
            <a:spAutoFit/>
          </a:bodyPr>
          <a:lstStyle/>
          <a:p>
            <a:pPr marL="1373505">
              <a:lnSpc>
                <a:spcPct val="100000"/>
              </a:lnSpc>
              <a:spcBef>
                <a:spcPts val="100"/>
              </a:spcBef>
            </a:pPr>
            <a:r>
              <a:rPr sz="5400" spc="-10" dirty="0"/>
              <a:t>СОЦИОЛОГ</a:t>
            </a:r>
            <a:endParaRPr sz="5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860988"/>
            <a:ext cx="6683375" cy="9525"/>
          </a:xfrm>
          <a:custGeom>
            <a:avLst/>
            <a:gdLst/>
            <a:ahLst/>
            <a:cxnLst/>
            <a:rect l="l" t="t" r="r" b="b"/>
            <a:pathLst>
              <a:path w="6683375" h="9525">
                <a:moveTo>
                  <a:pt x="6683375" y="0"/>
                </a:moveTo>
                <a:lnTo>
                  <a:pt x="0" y="0"/>
                </a:lnTo>
                <a:lnTo>
                  <a:pt x="0" y="9525"/>
                </a:lnTo>
                <a:lnTo>
                  <a:pt x="6683375" y="9525"/>
                </a:lnTo>
                <a:lnTo>
                  <a:pt x="6683375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7897" y="674623"/>
            <a:ext cx="465455" cy="465455"/>
          </a:xfrm>
          <a:custGeom>
            <a:avLst/>
            <a:gdLst/>
            <a:ahLst/>
            <a:cxnLst/>
            <a:rect l="l" t="t" r="r" b="b"/>
            <a:pathLst>
              <a:path w="465455" h="465455">
                <a:moveTo>
                  <a:pt x="232498" y="0"/>
                </a:moveTo>
                <a:lnTo>
                  <a:pt x="191477" y="191515"/>
                </a:lnTo>
                <a:lnTo>
                  <a:pt x="0" y="232537"/>
                </a:lnTo>
                <a:lnTo>
                  <a:pt x="191477" y="273685"/>
                </a:lnTo>
                <a:lnTo>
                  <a:pt x="232498" y="465074"/>
                </a:lnTo>
                <a:lnTo>
                  <a:pt x="273646" y="273685"/>
                </a:lnTo>
                <a:lnTo>
                  <a:pt x="465035" y="232537"/>
                </a:lnTo>
                <a:lnTo>
                  <a:pt x="273646" y="191515"/>
                </a:lnTo>
                <a:lnTo>
                  <a:pt x="23249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326248" y="5175377"/>
            <a:ext cx="465455" cy="465455"/>
          </a:xfrm>
          <a:custGeom>
            <a:avLst/>
            <a:gdLst/>
            <a:ahLst/>
            <a:cxnLst/>
            <a:rect l="l" t="t" r="r" b="b"/>
            <a:pathLst>
              <a:path w="465454" h="465454">
                <a:moveTo>
                  <a:pt x="232536" y="0"/>
                </a:moveTo>
                <a:lnTo>
                  <a:pt x="191389" y="191389"/>
                </a:lnTo>
                <a:lnTo>
                  <a:pt x="0" y="232537"/>
                </a:lnTo>
                <a:lnTo>
                  <a:pt x="191389" y="273558"/>
                </a:lnTo>
                <a:lnTo>
                  <a:pt x="232536" y="465035"/>
                </a:lnTo>
                <a:lnTo>
                  <a:pt x="273557" y="273558"/>
                </a:lnTo>
                <a:lnTo>
                  <a:pt x="465074" y="232537"/>
                </a:lnTo>
                <a:lnTo>
                  <a:pt x="273557" y="191389"/>
                </a:lnTo>
                <a:lnTo>
                  <a:pt x="23253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64638" y="1423161"/>
            <a:ext cx="40017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310" dirty="0">
                <a:solidFill>
                  <a:srgbClr val="FFFFFF"/>
                </a:solidFill>
                <a:latin typeface="Tahoma"/>
                <a:cs typeface="Tahoma"/>
              </a:rPr>
              <a:t>ПРАВИЛО</a:t>
            </a:r>
            <a:r>
              <a:rPr sz="6000" spc="-4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6000" spc="-1310" dirty="0">
                <a:solidFill>
                  <a:srgbClr val="FFC000"/>
                </a:solidFill>
                <a:latin typeface="Tahoma"/>
                <a:cs typeface="Tahoma"/>
              </a:rPr>
              <a:t>#1</a:t>
            </a:r>
            <a:endParaRPr sz="6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43352" y="2177033"/>
            <a:ext cx="4258310" cy="2324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4000" spc="-95" dirty="0">
                <a:solidFill>
                  <a:srgbClr val="FFFFFF"/>
                </a:solidFill>
                <a:latin typeface="Tahoma"/>
                <a:cs typeface="Tahoma"/>
              </a:rPr>
              <a:t>социолога</a:t>
            </a:r>
            <a:endParaRPr sz="4000">
              <a:latin typeface="Tahoma"/>
              <a:cs typeface="Tahoma"/>
            </a:endParaRPr>
          </a:p>
          <a:p>
            <a:pPr marL="12700" marR="5080" algn="ctr">
              <a:lnSpc>
                <a:spcPct val="100000"/>
              </a:lnSpc>
              <a:spcBef>
                <a:spcPts val="3215"/>
              </a:spcBef>
            </a:pPr>
            <a:r>
              <a:rPr sz="2800" spc="-150" dirty="0">
                <a:solidFill>
                  <a:srgbClr val="FFFFFF"/>
                </a:solidFill>
                <a:latin typeface="Tahoma"/>
                <a:cs typeface="Tahoma"/>
              </a:rPr>
              <a:t>НИКОГДА</a:t>
            </a:r>
            <a:r>
              <a:rPr sz="2800" spc="-1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145" dirty="0">
                <a:solidFill>
                  <a:srgbClr val="FFC000"/>
                </a:solidFill>
                <a:latin typeface="Tahoma"/>
                <a:cs typeface="Tahoma"/>
              </a:rPr>
              <a:t>НЕ</a:t>
            </a:r>
            <a:r>
              <a:rPr sz="2800" spc="-185" dirty="0">
                <a:solidFill>
                  <a:srgbClr val="FFC000"/>
                </a:solidFill>
                <a:latin typeface="Tahoma"/>
                <a:cs typeface="Tahoma"/>
              </a:rPr>
              <a:t> </a:t>
            </a:r>
            <a:r>
              <a:rPr sz="2800" spc="-155" dirty="0">
                <a:solidFill>
                  <a:srgbClr val="FFC000"/>
                </a:solidFill>
                <a:latin typeface="Tahoma"/>
                <a:cs typeface="Tahoma"/>
              </a:rPr>
              <a:t>ДЕЛАЙ</a:t>
            </a:r>
            <a:r>
              <a:rPr sz="2800" spc="-180" dirty="0">
                <a:solidFill>
                  <a:srgbClr val="FFC000"/>
                </a:solidFill>
                <a:latin typeface="Tahoma"/>
                <a:cs typeface="Tahoma"/>
              </a:rPr>
              <a:t> </a:t>
            </a:r>
            <a:r>
              <a:rPr sz="2800" spc="-120" dirty="0">
                <a:solidFill>
                  <a:srgbClr val="FFC000"/>
                </a:solidFill>
                <a:latin typeface="Tahoma"/>
                <a:cs typeface="Tahoma"/>
              </a:rPr>
              <a:t>ОПРОС </a:t>
            </a:r>
            <a:r>
              <a:rPr sz="2800" spc="-190" dirty="0">
                <a:solidFill>
                  <a:srgbClr val="FFFFFF"/>
                </a:solidFill>
                <a:latin typeface="Tahoma"/>
                <a:cs typeface="Tahoma"/>
              </a:rPr>
              <a:t>ОБЩЕСТВЕННОГО</a:t>
            </a:r>
            <a:r>
              <a:rPr sz="28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Tahoma"/>
                <a:cs typeface="Tahoma"/>
              </a:rPr>
              <a:t>МНЕНИЯ </a:t>
            </a:r>
            <a:r>
              <a:rPr sz="2800" spc="-155" dirty="0">
                <a:solidFill>
                  <a:srgbClr val="FFC000"/>
                </a:solidFill>
                <a:latin typeface="Tahoma"/>
                <a:cs typeface="Tahoma"/>
              </a:rPr>
              <a:t>В</a:t>
            </a:r>
            <a:r>
              <a:rPr sz="2800" spc="-220" dirty="0">
                <a:solidFill>
                  <a:srgbClr val="FFC000"/>
                </a:solidFill>
                <a:latin typeface="Tahoma"/>
                <a:cs typeface="Tahoma"/>
              </a:rPr>
              <a:t> </a:t>
            </a:r>
            <a:r>
              <a:rPr sz="2800" spc="-140" dirty="0">
                <a:solidFill>
                  <a:srgbClr val="FFC000"/>
                </a:solidFill>
                <a:latin typeface="Tahoma"/>
                <a:cs typeface="Tahoma"/>
              </a:rPr>
              <a:t>ПОНЕДЕЛЬНИК</a:t>
            </a:r>
            <a:r>
              <a:rPr sz="2800" spc="-165" dirty="0">
                <a:solidFill>
                  <a:srgbClr val="FFC000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FFC000"/>
                </a:solidFill>
                <a:latin typeface="Tahoma"/>
                <a:cs typeface="Tahoma"/>
              </a:rPr>
              <a:t>УТРОМ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0842" y="504532"/>
            <a:ext cx="7922895" cy="5819775"/>
            <a:chOff x="590842" y="504532"/>
            <a:chExt cx="7922895" cy="58197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0842" y="843953"/>
              <a:ext cx="7751318" cy="547979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628259" y="504532"/>
              <a:ext cx="2885440" cy="488950"/>
            </a:xfrm>
            <a:custGeom>
              <a:avLst/>
              <a:gdLst/>
              <a:ahLst/>
              <a:cxnLst/>
              <a:rect l="l" t="t" r="r" b="b"/>
              <a:pathLst>
                <a:path w="2885440" h="488950">
                  <a:moveTo>
                    <a:pt x="2885059" y="0"/>
                  </a:moveTo>
                  <a:lnTo>
                    <a:pt x="0" y="0"/>
                  </a:lnTo>
                  <a:lnTo>
                    <a:pt x="0" y="488734"/>
                  </a:lnTo>
                  <a:lnTo>
                    <a:pt x="2885059" y="488734"/>
                  </a:lnTo>
                  <a:lnTo>
                    <a:pt x="2885059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43534" y="423113"/>
            <a:ext cx="78593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90" dirty="0">
                <a:solidFill>
                  <a:srgbClr val="FFFFFF"/>
                </a:solidFill>
                <a:latin typeface="Tahoma"/>
                <a:cs typeface="Tahoma"/>
              </a:rPr>
              <a:t>СПЕЦИАЛИСТ</a:t>
            </a:r>
            <a:r>
              <a:rPr sz="3600" spc="-2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spc="-195" dirty="0">
                <a:solidFill>
                  <a:srgbClr val="FFFFFF"/>
                </a:solidFill>
                <a:latin typeface="Tahoma"/>
                <a:cs typeface="Tahoma"/>
              </a:rPr>
              <a:t>НАИБОЛЕЕ</a:t>
            </a:r>
            <a:r>
              <a:rPr sz="3600" spc="-2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spc="-175" dirty="0">
                <a:latin typeface="Tahoma"/>
                <a:cs typeface="Tahoma"/>
              </a:rPr>
              <a:t>ВОСТРЕБОВАН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3535" marR="5080">
              <a:lnSpc>
                <a:spcPct val="116399"/>
              </a:lnSpc>
              <a:spcBef>
                <a:spcPts val="100"/>
              </a:spcBef>
            </a:pPr>
            <a:r>
              <a:rPr spc="-120" dirty="0"/>
              <a:t>В</a:t>
            </a:r>
            <a:r>
              <a:rPr spc="-130" dirty="0"/>
              <a:t> </a:t>
            </a:r>
            <a:r>
              <a:rPr spc="-135" dirty="0"/>
              <a:t>социологических</a:t>
            </a:r>
            <a:r>
              <a:rPr spc="-105" dirty="0"/>
              <a:t> </a:t>
            </a:r>
            <a:r>
              <a:rPr spc="-90" dirty="0"/>
              <a:t>и</a:t>
            </a:r>
            <a:r>
              <a:rPr spc="-120" dirty="0"/>
              <a:t> </a:t>
            </a:r>
            <a:r>
              <a:rPr spc="-125" dirty="0"/>
              <a:t>маркетинговых</a:t>
            </a:r>
            <a:r>
              <a:rPr spc="-100" dirty="0"/>
              <a:t> </a:t>
            </a:r>
            <a:r>
              <a:rPr spc="-140" dirty="0"/>
              <a:t>исследовательских</a:t>
            </a:r>
            <a:r>
              <a:rPr spc="-114" dirty="0"/>
              <a:t> </a:t>
            </a:r>
            <a:r>
              <a:rPr spc="-90" dirty="0"/>
              <a:t>центрах </a:t>
            </a:r>
            <a:r>
              <a:rPr spc="-120" dirty="0"/>
              <a:t>В</a:t>
            </a:r>
            <a:r>
              <a:rPr spc="-160" dirty="0"/>
              <a:t> </a:t>
            </a:r>
            <a:r>
              <a:rPr spc="-135" dirty="0"/>
              <a:t>фирмах</a:t>
            </a:r>
            <a:r>
              <a:rPr spc="-150" dirty="0"/>
              <a:t> </a:t>
            </a:r>
            <a:r>
              <a:rPr spc="-90" dirty="0"/>
              <a:t>и</a:t>
            </a:r>
            <a:r>
              <a:rPr spc="-150" dirty="0"/>
              <a:t> </a:t>
            </a:r>
            <a:r>
              <a:rPr spc="-135" dirty="0"/>
              <a:t>консалтинговых</a:t>
            </a:r>
            <a:r>
              <a:rPr spc="-110" dirty="0"/>
              <a:t> </a:t>
            </a:r>
            <a:r>
              <a:rPr spc="-114" dirty="0"/>
              <a:t>компаниях</a:t>
            </a:r>
            <a:r>
              <a:rPr spc="-145" dirty="0"/>
              <a:t> </a:t>
            </a:r>
            <a:r>
              <a:rPr spc="-135" dirty="0"/>
              <a:t>различного</a:t>
            </a:r>
            <a:r>
              <a:rPr spc="-120" dirty="0"/>
              <a:t> </a:t>
            </a:r>
            <a:r>
              <a:rPr spc="-10" dirty="0"/>
              <a:t>профиля</a:t>
            </a:r>
          </a:p>
          <a:p>
            <a:pPr marL="570865" marR="289560" indent="-227965">
              <a:lnSpc>
                <a:spcPts val="2430"/>
              </a:lnSpc>
              <a:spcBef>
                <a:spcPts val="805"/>
              </a:spcBef>
            </a:pPr>
            <a:r>
              <a:rPr spc="-120" dirty="0"/>
              <a:t>В</a:t>
            </a:r>
            <a:r>
              <a:rPr spc="-165" dirty="0"/>
              <a:t> </a:t>
            </a:r>
            <a:r>
              <a:rPr spc="-125" dirty="0"/>
              <a:t>организациях</a:t>
            </a:r>
            <a:r>
              <a:rPr spc="-100" dirty="0"/>
              <a:t> </a:t>
            </a:r>
            <a:r>
              <a:rPr spc="-90" dirty="0"/>
              <a:t>и</a:t>
            </a:r>
            <a:r>
              <a:rPr spc="-150" dirty="0"/>
              <a:t> </a:t>
            </a:r>
            <a:r>
              <a:rPr spc="-114" dirty="0"/>
              <a:t>компаниях</a:t>
            </a:r>
            <a:r>
              <a:rPr spc="-140" dirty="0"/>
              <a:t> </a:t>
            </a:r>
            <a:r>
              <a:rPr spc="-135" dirty="0"/>
              <a:t>средств</a:t>
            </a:r>
            <a:r>
              <a:rPr spc="-160" dirty="0"/>
              <a:t> </a:t>
            </a:r>
            <a:r>
              <a:rPr spc="-100" dirty="0"/>
              <a:t>массовой</a:t>
            </a:r>
            <a:r>
              <a:rPr spc="-175" dirty="0"/>
              <a:t> </a:t>
            </a:r>
            <a:r>
              <a:rPr spc="-120" dirty="0"/>
              <a:t>информации</a:t>
            </a:r>
            <a:r>
              <a:rPr spc="-135" dirty="0"/>
              <a:t> </a:t>
            </a:r>
            <a:r>
              <a:rPr spc="-50" dirty="0"/>
              <a:t>и </a:t>
            </a:r>
            <a:r>
              <a:rPr spc="-10" dirty="0"/>
              <a:t>коммуникации</a:t>
            </a:r>
          </a:p>
          <a:p>
            <a:pPr marL="340995" marR="5704840">
              <a:lnSpc>
                <a:spcPct val="105200"/>
              </a:lnSpc>
              <a:spcBef>
                <a:spcPts val="80"/>
              </a:spcBef>
            </a:pPr>
            <a:r>
              <a:rPr spc="-120" dirty="0"/>
              <a:t>В</a:t>
            </a:r>
            <a:r>
              <a:rPr spc="-165" dirty="0"/>
              <a:t> </a:t>
            </a:r>
            <a:r>
              <a:rPr spc="-120" dirty="0"/>
              <a:t>банковской</a:t>
            </a:r>
            <a:r>
              <a:rPr spc="-125" dirty="0"/>
              <a:t> </a:t>
            </a:r>
            <a:r>
              <a:rPr spc="-175" dirty="0"/>
              <a:t>сфере </a:t>
            </a:r>
            <a:r>
              <a:rPr spc="-120" dirty="0"/>
              <a:t>В</a:t>
            </a:r>
            <a:r>
              <a:rPr spc="-175" dirty="0"/>
              <a:t> </a:t>
            </a:r>
            <a:r>
              <a:rPr spc="-170" dirty="0"/>
              <a:t>HR-</a:t>
            </a:r>
            <a:r>
              <a:rPr spc="-25" dirty="0"/>
              <a:t>структурах</a:t>
            </a:r>
          </a:p>
          <a:p>
            <a:pPr marL="340995">
              <a:lnSpc>
                <a:spcPct val="100000"/>
              </a:lnSpc>
              <a:spcBef>
                <a:spcPts val="445"/>
              </a:spcBef>
            </a:pPr>
            <a:r>
              <a:rPr spc="-120" dirty="0"/>
              <a:t>В</a:t>
            </a:r>
            <a:r>
              <a:rPr spc="-175" dirty="0"/>
              <a:t> </a:t>
            </a:r>
            <a:r>
              <a:rPr spc="-180" dirty="0"/>
              <a:t>PR-</a:t>
            </a:r>
            <a:r>
              <a:rPr spc="-45" dirty="0"/>
              <a:t>агентствах</a:t>
            </a:r>
          </a:p>
          <a:p>
            <a:pPr marL="340995">
              <a:lnSpc>
                <a:spcPts val="2835"/>
              </a:lnSpc>
              <a:spcBef>
                <a:spcPts val="75"/>
              </a:spcBef>
            </a:pPr>
            <a:r>
              <a:rPr spc="-120" dirty="0"/>
              <a:t>В</a:t>
            </a:r>
            <a:r>
              <a:rPr spc="-204" dirty="0"/>
              <a:t> </a:t>
            </a:r>
            <a:r>
              <a:rPr spc="-155" dirty="0"/>
              <a:t>качестве</a:t>
            </a:r>
            <a:r>
              <a:rPr spc="-185" dirty="0"/>
              <a:t> </a:t>
            </a:r>
            <a:r>
              <a:rPr spc="-145" dirty="0"/>
              <a:t>преподавателя</a:t>
            </a:r>
            <a:r>
              <a:rPr spc="-180" dirty="0"/>
              <a:t> </a:t>
            </a:r>
            <a:r>
              <a:rPr spc="-160" dirty="0"/>
              <a:t>в</a:t>
            </a:r>
            <a:r>
              <a:rPr spc="-200" dirty="0"/>
              <a:t> </a:t>
            </a:r>
            <a:r>
              <a:rPr spc="-135" dirty="0"/>
              <a:t>средних,</a:t>
            </a:r>
            <a:r>
              <a:rPr spc="-200" dirty="0"/>
              <a:t> </a:t>
            </a:r>
            <a:r>
              <a:rPr spc="-125" dirty="0"/>
              <a:t>средних</a:t>
            </a:r>
            <a:r>
              <a:rPr spc="-195" dirty="0"/>
              <a:t> </a:t>
            </a:r>
            <a:r>
              <a:rPr spc="-100" dirty="0"/>
              <a:t>специальных</a:t>
            </a:r>
            <a:r>
              <a:rPr spc="290" dirty="0"/>
              <a:t> </a:t>
            </a:r>
            <a:r>
              <a:rPr spc="-50" dirty="0"/>
              <a:t>и</a:t>
            </a:r>
          </a:p>
          <a:p>
            <a:pPr marL="575310">
              <a:lnSpc>
                <a:spcPts val="2770"/>
              </a:lnSpc>
            </a:pPr>
            <a:r>
              <a:rPr spc="-120" dirty="0"/>
              <a:t>высших</a:t>
            </a:r>
            <a:r>
              <a:rPr spc="-160" dirty="0"/>
              <a:t> </a:t>
            </a:r>
            <a:r>
              <a:rPr spc="-150" dirty="0"/>
              <a:t>учебных </a:t>
            </a:r>
            <a:r>
              <a:rPr spc="-35" dirty="0"/>
              <a:t>заведениях</a:t>
            </a:r>
          </a:p>
          <a:p>
            <a:pPr marL="576580" marR="227329" indent="-235585">
              <a:lnSpc>
                <a:spcPct val="97200"/>
              </a:lnSpc>
              <a:spcBef>
                <a:spcPts val="15"/>
              </a:spcBef>
            </a:pPr>
            <a:r>
              <a:rPr spc="-120" dirty="0"/>
              <a:t>В</a:t>
            </a:r>
            <a:r>
              <a:rPr spc="-165" dirty="0"/>
              <a:t> </a:t>
            </a:r>
            <a:r>
              <a:rPr spc="-130" dirty="0"/>
              <a:t>органах</a:t>
            </a:r>
            <a:r>
              <a:rPr spc="-120" dirty="0"/>
              <a:t> </a:t>
            </a:r>
            <a:r>
              <a:rPr spc="-130" dirty="0"/>
              <a:t>государственного</a:t>
            </a:r>
            <a:r>
              <a:rPr spc="-140" dirty="0"/>
              <a:t> </a:t>
            </a:r>
            <a:r>
              <a:rPr spc="-145" dirty="0"/>
              <a:t>управления</a:t>
            </a:r>
            <a:r>
              <a:rPr spc="-150" dirty="0"/>
              <a:t> </a:t>
            </a:r>
            <a:r>
              <a:rPr spc="-90" dirty="0"/>
              <a:t>и</a:t>
            </a:r>
            <a:r>
              <a:rPr spc="-150" dirty="0"/>
              <a:t> </a:t>
            </a:r>
            <a:r>
              <a:rPr spc="-135" dirty="0"/>
              <a:t>внутренних</a:t>
            </a:r>
            <a:r>
              <a:rPr spc="-155" dirty="0"/>
              <a:t> </a:t>
            </a:r>
            <a:r>
              <a:rPr spc="-180" dirty="0"/>
              <a:t>дел</a:t>
            </a:r>
            <a:r>
              <a:rPr spc="-145" dirty="0"/>
              <a:t> </a:t>
            </a:r>
            <a:r>
              <a:rPr spc="-25" dirty="0"/>
              <a:t>на </a:t>
            </a:r>
            <a:r>
              <a:rPr spc="-145" dirty="0"/>
              <a:t>должностях,</a:t>
            </a:r>
            <a:r>
              <a:rPr spc="-165" dirty="0"/>
              <a:t> </a:t>
            </a:r>
            <a:r>
              <a:rPr spc="-145" dirty="0"/>
              <a:t>требующих</a:t>
            </a:r>
            <a:r>
              <a:rPr spc="-130" dirty="0"/>
              <a:t> </a:t>
            </a:r>
            <a:r>
              <a:rPr spc="-120" dirty="0"/>
              <a:t>экономического</a:t>
            </a:r>
            <a:r>
              <a:rPr spc="-125" dirty="0"/>
              <a:t> </a:t>
            </a:r>
            <a:r>
              <a:rPr spc="-90" dirty="0"/>
              <a:t>и</a:t>
            </a:r>
            <a:r>
              <a:rPr spc="-130" dirty="0"/>
              <a:t> </a:t>
            </a:r>
            <a:r>
              <a:rPr spc="-114" dirty="0"/>
              <a:t>социологического </a:t>
            </a:r>
            <a:r>
              <a:rPr spc="-35" dirty="0"/>
              <a:t>образования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294" y="1421257"/>
            <a:ext cx="160020" cy="16001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3583" y="1847214"/>
            <a:ext cx="160020" cy="16002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3583" y="2245614"/>
            <a:ext cx="160020" cy="16002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3583" y="2936239"/>
            <a:ext cx="160020" cy="16002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294" y="3320796"/>
            <a:ext cx="160020" cy="16001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0294" y="3746753"/>
            <a:ext cx="160020" cy="16001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0294" y="4117847"/>
            <a:ext cx="160020" cy="16001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7119" y="4821301"/>
            <a:ext cx="160020" cy="16001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17135" y="0"/>
              <a:ext cx="109727" cy="6857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5720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7999"/>
                  </a:lnTo>
                </a:path>
              </a:pathLst>
            </a:custGeom>
            <a:ln w="254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3383279"/>
              <a:ext cx="9144000" cy="11125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2700" y="3406266"/>
              <a:ext cx="9131300" cy="25400"/>
            </a:xfrm>
            <a:custGeom>
              <a:avLst/>
              <a:gdLst/>
              <a:ahLst/>
              <a:cxnLst/>
              <a:rect l="l" t="t" r="r" b="b"/>
              <a:pathLst>
                <a:path w="9131300" h="25400">
                  <a:moveTo>
                    <a:pt x="9131300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9131300" y="25400"/>
                  </a:lnTo>
                  <a:lnTo>
                    <a:pt x="913130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42185" y="2699639"/>
              <a:ext cx="4687570" cy="1454150"/>
            </a:xfrm>
            <a:custGeom>
              <a:avLst/>
              <a:gdLst/>
              <a:ahLst/>
              <a:cxnLst/>
              <a:rect l="l" t="t" r="r" b="b"/>
              <a:pathLst>
                <a:path w="4687570" h="1454150">
                  <a:moveTo>
                    <a:pt x="4687443" y="0"/>
                  </a:moveTo>
                  <a:lnTo>
                    <a:pt x="0" y="0"/>
                  </a:lnTo>
                  <a:lnTo>
                    <a:pt x="0" y="1454023"/>
                  </a:lnTo>
                  <a:lnTo>
                    <a:pt x="4687443" y="1454023"/>
                  </a:lnTo>
                  <a:lnTo>
                    <a:pt x="4687443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5343" rIns="0" bIns="0" rtlCol="0">
            <a:spAutoFit/>
          </a:bodyPr>
          <a:lstStyle/>
          <a:p>
            <a:pPr marL="1400810">
              <a:lnSpc>
                <a:spcPct val="100000"/>
              </a:lnSpc>
              <a:spcBef>
                <a:spcPts val="100"/>
              </a:spcBef>
            </a:pPr>
            <a:r>
              <a:rPr sz="5400" spc="-10" dirty="0"/>
              <a:t>ПСИХОЛОГ</a:t>
            </a:r>
            <a:endParaRPr sz="5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89177" y="2805429"/>
            <a:ext cx="474345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53085" algn="r">
              <a:lnSpc>
                <a:spcPct val="100000"/>
              </a:lnSpc>
              <a:spcBef>
                <a:spcPts val="100"/>
              </a:spcBef>
            </a:pPr>
            <a:r>
              <a:rPr sz="2400" spc="-130" dirty="0">
                <a:solidFill>
                  <a:srgbClr val="FFFFFF"/>
                </a:solidFill>
                <a:latin typeface="Tahoma"/>
                <a:cs typeface="Tahoma"/>
              </a:rPr>
              <a:t>Психолог</a:t>
            </a:r>
            <a:r>
              <a:rPr sz="2400" spc="-1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204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24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125" dirty="0">
                <a:solidFill>
                  <a:srgbClr val="FFFFFF"/>
                </a:solidFill>
                <a:latin typeface="Tahoma"/>
                <a:cs typeface="Tahoma"/>
              </a:rPr>
              <a:t>это</a:t>
            </a:r>
            <a:r>
              <a:rPr sz="24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170" dirty="0">
                <a:solidFill>
                  <a:srgbClr val="FFFFFF"/>
                </a:solidFill>
                <a:latin typeface="Tahoma"/>
                <a:cs typeface="Tahoma"/>
              </a:rPr>
              <a:t>человек, </a:t>
            </a:r>
            <a:r>
              <a:rPr sz="2400" spc="-95" dirty="0">
                <a:solidFill>
                  <a:srgbClr val="FFFFFF"/>
                </a:solidFill>
                <a:latin typeface="Tahoma"/>
                <a:cs typeface="Tahoma"/>
              </a:rPr>
              <a:t>который </a:t>
            </a:r>
            <a:r>
              <a:rPr sz="2400" spc="-125" dirty="0">
                <a:solidFill>
                  <a:srgbClr val="FFFFFF"/>
                </a:solidFill>
                <a:latin typeface="Tahoma"/>
                <a:cs typeface="Tahoma"/>
              </a:rPr>
              <a:t>умудряется</a:t>
            </a:r>
            <a:r>
              <a:rPr sz="2400" spc="-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114" dirty="0">
                <a:solidFill>
                  <a:srgbClr val="FFFFFF"/>
                </a:solidFill>
                <a:latin typeface="Tahoma"/>
                <a:cs typeface="Tahoma"/>
              </a:rPr>
              <a:t>найти</a:t>
            </a:r>
            <a:r>
              <a:rPr sz="24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114" dirty="0">
                <a:solidFill>
                  <a:srgbClr val="FFFFFF"/>
                </a:solidFill>
                <a:latin typeface="Tahoma"/>
                <a:cs typeface="Tahoma"/>
              </a:rPr>
              <a:t>второй</a:t>
            </a:r>
            <a:r>
              <a:rPr sz="24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100" dirty="0">
                <a:solidFill>
                  <a:srgbClr val="FFFFFF"/>
                </a:solidFill>
                <a:latin typeface="Tahoma"/>
                <a:cs typeface="Tahoma"/>
              </a:rPr>
              <a:t>смысл</a:t>
            </a:r>
            <a:r>
              <a:rPr sz="2400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95" dirty="0">
                <a:solidFill>
                  <a:srgbClr val="FFFFFF"/>
                </a:solidFill>
                <a:latin typeface="Tahoma"/>
                <a:cs typeface="Tahoma"/>
              </a:rPr>
              <a:t>там,</a:t>
            </a:r>
            <a:endParaRPr sz="24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</a:pPr>
            <a:r>
              <a:rPr sz="2400" spc="-165" dirty="0">
                <a:solidFill>
                  <a:srgbClr val="FFFFFF"/>
                </a:solidFill>
                <a:latin typeface="Tahoma"/>
                <a:cs typeface="Tahoma"/>
              </a:rPr>
              <a:t>где </a:t>
            </a:r>
            <a:r>
              <a:rPr sz="2400" spc="-150" dirty="0">
                <a:solidFill>
                  <a:srgbClr val="FFFFFF"/>
                </a:solidFill>
                <a:latin typeface="Tahoma"/>
                <a:cs typeface="Tahoma"/>
              </a:rPr>
              <a:t>не</a:t>
            </a:r>
            <a:r>
              <a:rPr sz="2400" spc="-1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140" dirty="0">
                <a:solidFill>
                  <a:srgbClr val="FFFFFF"/>
                </a:solidFill>
                <a:latin typeface="Tahoma"/>
                <a:cs typeface="Tahoma"/>
              </a:rPr>
              <a:t>было</a:t>
            </a:r>
            <a:r>
              <a:rPr sz="2400" spc="-1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ahoma"/>
                <a:cs typeface="Tahoma"/>
              </a:rPr>
              <a:t>первого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94323" y="2732658"/>
            <a:ext cx="1573910" cy="13364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0842" y="476389"/>
            <a:ext cx="7751445" cy="5847715"/>
            <a:chOff x="590842" y="476389"/>
            <a:chExt cx="7751445" cy="5847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0842" y="843953"/>
              <a:ext cx="7751318" cy="547979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950586" y="476389"/>
              <a:ext cx="2238375" cy="452120"/>
            </a:xfrm>
            <a:custGeom>
              <a:avLst/>
              <a:gdLst/>
              <a:ahLst/>
              <a:cxnLst/>
              <a:rect l="l" t="t" r="r" b="b"/>
              <a:pathLst>
                <a:path w="2238375" h="452119">
                  <a:moveTo>
                    <a:pt x="2237993" y="0"/>
                  </a:moveTo>
                  <a:lnTo>
                    <a:pt x="0" y="0"/>
                  </a:lnTo>
                  <a:lnTo>
                    <a:pt x="0" y="452107"/>
                  </a:lnTo>
                  <a:lnTo>
                    <a:pt x="2237993" y="452107"/>
                  </a:lnTo>
                  <a:lnTo>
                    <a:pt x="2237993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28825" y="395096"/>
            <a:ext cx="50876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0" dirty="0">
                <a:solidFill>
                  <a:srgbClr val="FFFFFF"/>
                </a:solidFill>
                <a:latin typeface="Tahoma"/>
                <a:cs typeface="Tahoma"/>
              </a:rPr>
              <a:t>ВЫПУСКНИКИ</a:t>
            </a:r>
            <a:r>
              <a:rPr sz="3600" spc="-2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spc="-235" dirty="0">
                <a:latin typeface="Tahoma"/>
                <a:cs typeface="Tahoma"/>
              </a:rPr>
              <a:t>РАБОТАЮТ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347726" rIns="0" bIns="0" rtlCol="0">
            <a:spAutoFit/>
          </a:bodyPr>
          <a:lstStyle/>
          <a:p>
            <a:pPr marL="250190">
              <a:lnSpc>
                <a:spcPct val="100000"/>
              </a:lnSpc>
              <a:spcBef>
                <a:spcPts val="100"/>
              </a:spcBef>
            </a:pPr>
            <a:r>
              <a:rPr spc="-170" dirty="0"/>
              <a:t>HR-</a:t>
            </a:r>
            <a:r>
              <a:rPr spc="-25" dirty="0"/>
              <a:t>менеджерами</a:t>
            </a:r>
          </a:p>
          <a:p>
            <a:pPr marL="250190">
              <a:lnSpc>
                <a:spcPct val="100000"/>
              </a:lnSpc>
            </a:pPr>
            <a:r>
              <a:rPr spc="-120" dirty="0"/>
              <a:t>В</a:t>
            </a:r>
            <a:r>
              <a:rPr spc="-170" dirty="0"/>
              <a:t> </a:t>
            </a:r>
            <a:r>
              <a:rPr spc="-125" dirty="0"/>
              <a:t>кадровых</a:t>
            </a:r>
            <a:r>
              <a:rPr spc="-135" dirty="0"/>
              <a:t> </a:t>
            </a:r>
            <a:r>
              <a:rPr spc="-85" dirty="0"/>
              <a:t>и</a:t>
            </a:r>
            <a:r>
              <a:rPr spc="-145" dirty="0"/>
              <a:t> </a:t>
            </a:r>
            <a:r>
              <a:rPr spc="-130" dirty="0"/>
              <a:t>рекрутинговых</a:t>
            </a:r>
            <a:r>
              <a:rPr spc="-135" dirty="0"/>
              <a:t> </a:t>
            </a:r>
            <a:r>
              <a:rPr spc="-35" dirty="0"/>
              <a:t>агентствах</a:t>
            </a:r>
          </a:p>
          <a:p>
            <a:pPr marL="481965" marR="535305" indent="-232410">
              <a:lnSpc>
                <a:spcPts val="2740"/>
              </a:lnSpc>
              <a:spcBef>
                <a:spcPts val="204"/>
              </a:spcBef>
            </a:pPr>
            <a:r>
              <a:rPr spc="-120" dirty="0"/>
              <a:t>Психологами-</a:t>
            </a:r>
            <a:r>
              <a:rPr spc="-125" dirty="0"/>
              <a:t>консультантами</a:t>
            </a:r>
            <a:r>
              <a:rPr spc="-114" dirty="0"/>
              <a:t> </a:t>
            </a:r>
            <a:r>
              <a:rPr spc="-160" dirty="0"/>
              <a:t>в</a:t>
            </a:r>
            <a:r>
              <a:rPr spc="-120" dirty="0"/>
              <a:t> </a:t>
            </a:r>
            <a:r>
              <a:rPr spc="-135" dirty="0"/>
              <a:t>центрах</a:t>
            </a:r>
            <a:r>
              <a:rPr spc="-95" dirty="0"/>
              <a:t> </a:t>
            </a:r>
            <a:r>
              <a:rPr spc="-120" dirty="0"/>
              <a:t>социальной </a:t>
            </a:r>
            <a:r>
              <a:rPr spc="-50" dirty="0"/>
              <a:t>и </a:t>
            </a:r>
            <a:r>
              <a:rPr spc="-130" dirty="0"/>
              <a:t>психологической</a:t>
            </a:r>
            <a:r>
              <a:rPr spc="-125" dirty="0"/>
              <a:t> </a:t>
            </a:r>
            <a:r>
              <a:rPr spc="-10" dirty="0"/>
              <a:t>помощи</a:t>
            </a:r>
          </a:p>
          <a:p>
            <a:pPr marL="250190">
              <a:lnSpc>
                <a:spcPts val="2510"/>
              </a:lnSpc>
            </a:pPr>
            <a:r>
              <a:rPr spc="-120" dirty="0"/>
              <a:t>В</a:t>
            </a:r>
            <a:r>
              <a:rPr spc="-170" dirty="0"/>
              <a:t> </a:t>
            </a:r>
            <a:r>
              <a:rPr spc="-125" dirty="0"/>
              <a:t>рекламных</a:t>
            </a:r>
            <a:r>
              <a:rPr spc="-155" dirty="0"/>
              <a:t> </a:t>
            </a:r>
            <a:r>
              <a:rPr spc="-10" dirty="0"/>
              <a:t>компаниях</a:t>
            </a:r>
          </a:p>
          <a:p>
            <a:pPr marL="250190" marR="5080">
              <a:lnSpc>
                <a:spcPct val="100000"/>
              </a:lnSpc>
            </a:pPr>
            <a:r>
              <a:rPr spc="-135" dirty="0"/>
              <a:t>Педагогами-</a:t>
            </a:r>
            <a:r>
              <a:rPr spc="-120" dirty="0"/>
              <a:t>психологами</a:t>
            </a:r>
            <a:r>
              <a:rPr spc="-80" dirty="0"/>
              <a:t> </a:t>
            </a:r>
            <a:r>
              <a:rPr spc="-160" dirty="0"/>
              <a:t>в</a:t>
            </a:r>
            <a:r>
              <a:rPr spc="-120" dirty="0"/>
              <a:t> </a:t>
            </a:r>
            <a:r>
              <a:rPr spc="-150" dirty="0"/>
              <a:t>учреждениях</a:t>
            </a:r>
            <a:r>
              <a:rPr spc="-130" dirty="0"/>
              <a:t> </a:t>
            </a:r>
            <a:r>
              <a:rPr spc="-10" dirty="0"/>
              <a:t>образования </a:t>
            </a:r>
            <a:r>
              <a:rPr spc="-140" dirty="0"/>
              <a:t>Преподавателями</a:t>
            </a:r>
            <a:r>
              <a:rPr spc="-125" dirty="0"/>
              <a:t> </a:t>
            </a:r>
            <a:r>
              <a:rPr spc="-140" dirty="0"/>
              <a:t>психологических</a:t>
            </a:r>
            <a:r>
              <a:rPr spc="-120" dirty="0"/>
              <a:t> </a:t>
            </a:r>
            <a:r>
              <a:rPr spc="-125" dirty="0"/>
              <a:t>дисциплин</a:t>
            </a:r>
            <a:r>
              <a:rPr spc="-120" dirty="0"/>
              <a:t> </a:t>
            </a:r>
            <a:r>
              <a:rPr spc="-160" dirty="0"/>
              <a:t>в</a:t>
            </a:r>
            <a:r>
              <a:rPr spc="-120" dirty="0"/>
              <a:t> высших</a:t>
            </a:r>
            <a:r>
              <a:rPr spc="-114" dirty="0"/>
              <a:t> </a:t>
            </a:r>
            <a:r>
              <a:rPr spc="-50" dirty="0"/>
              <a:t>и</a:t>
            </a:r>
          </a:p>
          <a:p>
            <a:pPr marL="474980">
              <a:lnSpc>
                <a:spcPts val="2740"/>
              </a:lnSpc>
            </a:pPr>
            <a:r>
              <a:rPr spc="-130" dirty="0"/>
              <a:t>средних</a:t>
            </a:r>
            <a:r>
              <a:rPr spc="-135" dirty="0"/>
              <a:t> </a:t>
            </a:r>
            <a:r>
              <a:rPr spc="-140" dirty="0"/>
              <a:t>специальных</a:t>
            </a:r>
            <a:r>
              <a:rPr spc="-120" dirty="0"/>
              <a:t> </a:t>
            </a:r>
            <a:r>
              <a:rPr spc="-150" dirty="0"/>
              <a:t>учебных</a:t>
            </a:r>
            <a:r>
              <a:rPr spc="-135" dirty="0"/>
              <a:t> </a:t>
            </a:r>
            <a:r>
              <a:rPr spc="-25" dirty="0"/>
              <a:t>заведениях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1668779"/>
            <a:ext cx="160019" cy="16002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2049779"/>
            <a:ext cx="160019" cy="16002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2400300"/>
            <a:ext cx="160019" cy="16002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3078479"/>
            <a:ext cx="160019" cy="16002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1459" y="3436620"/>
            <a:ext cx="160019" cy="16001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1459" y="3803522"/>
            <a:ext cx="160019" cy="16001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92300" y="749300"/>
            <a:ext cx="5359400" cy="53594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06619" y="2148154"/>
            <a:ext cx="3048000" cy="88582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129539" rIns="0" bIns="0" rtlCol="0">
            <a:spAutoFit/>
          </a:bodyPr>
          <a:lstStyle/>
          <a:p>
            <a:pPr marL="128270">
              <a:lnSpc>
                <a:spcPct val="100000"/>
              </a:lnSpc>
              <a:spcBef>
                <a:spcPts val="1019"/>
              </a:spcBef>
            </a:pPr>
            <a:r>
              <a:rPr sz="4000" spc="-10" dirty="0"/>
              <a:t>КАФЕДРА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929132" y="4025010"/>
            <a:ext cx="405955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310" dirty="0">
                <a:solidFill>
                  <a:srgbClr val="FFFFFF"/>
                </a:solidFill>
                <a:latin typeface="Tahoma"/>
                <a:cs typeface="Tahoma"/>
              </a:rPr>
              <a:t>ПОЛИТОЛОГИИ</a:t>
            </a:r>
            <a:endParaRPr sz="4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0926" y="2871038"/>
            <a:ext cx="3894454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4450" marR="5080" indent="-32384">
              <a:lnSpc>
                <a:spcPct val="100000"/>
              </a:lnSpc>
              <a:spcBef>
                <a:spcPts val="105"/>
              </a:spcBef>
            </a:pPr>
            <a:r>
              <a:rPr sz="3200" spc="-165" dirty="0">
                <a:solidFill>
                  <a:srgbClr val="FFFFFF"/>
                </a:solidFill>
                <a:latin typeface="Tahoma"/>
                <a:cs typeface="Tahoma"/>
              </a:rPr>
              <a:t>Политика</a:t>
            </a:r>
            <a:r>
              <a:rPr sz="3200" spc="-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00" spc="-245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3200" spc="-22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00" spc="-165" dirty="0">
                <a:solidFill>
                  <a:srgbClr val="FFFFFF"/>
                </a:solidFill>
                <a:latin typeface="Tahoma"/>
                <a:cs typeface="Tahoma"/>
              </a:rPr>
              <a:t>это</a:t>
            </a:r>
            <a:r>
              <a:rPr sz="3200" spc="-2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00" spc="-155" dirty="0">
                <a:solidFill>
                  <a:srgbClr val="FFFFFF"/>
                </a:solidFill>
                <a:latin typeface="Tahoma"/>
                <a:cs typeface="Tahoma"/>
              </a:rPr>
              <a:t>биение </a:t>
            </a:r>
            <a:r>
              <a:rPr sz="3200" spc="-185" dirty="0">
                <a:solidFill>
                  <a:srgbClr val="FFFFFF"/>
                </a:solidFill>
                <a:latin typeface="Tahoma"/>
                <a:cs typeface="Tahoma"/>
              </a:rPr>
              <a:t>общественного</a:t>
            </a:r>
            <a:r>
              <a:rPr sz="32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00" spc="-114" dirty="0">
                <a:solidFill>
                  <a:srgbClr val="FFFFFF"/>
                </a:solidFill>
                <a:latin typeface="Tahoma"/>
                <a:cs typeface="Tahoma"/>
              </a:rPr>
              <a:t>пульса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995165" y="3953002"/>
            <a:ext cx="3193415" cy="0"/>
          </a:xfrm>
          <a:custGeom>
            <a:avLst/>
            <a:gdLst/>
            <a:ahLst/>
            <a:cxnLst/>
            <a:rect l="l" t="t" r="r" b="b"/>
            <a:pathLst>
              <a:path w="3193415">
                <a:moveTo>
                  <a:pt x="0" y="0"/>
                </a:moveTo>
                <a:lnTo>
                  <a:pt x="3193415" y="0"/>
                </a:lnTo>
              </a:path>
            </a:pathLst>
          </a:custGeom>
          <a:ln w="9525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12790" y="3948176"/>
            <a:ext cx="18872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20" dirty="0">
                <a:solidFill>
                  <a:srgbClr val="FFFFFF"/>
                </a:solidFill>
                <a:latin typeface="Tahoma"/>
                <a:cs typeface="Tahoma"/>
              </a:rPr>
              <a:t>Уэнделл</a:t>
            </a:r>
            <a:r>
              <a:rPr sz="20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Филлипс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0842" y="490448"/>
            <a:ext cx="7751445" cy="5833745"/>
            <a:chOff x="590842" y="490448"/>
            <a:chExt cx="7751445" cy="58337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0842" y="843953"/>
              <a:ext cx="7751318" cy="547979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998471" y="490448"/>
              <a:ext cx="2447290" cy="494665"/>
            </a:xfrm>
            <a:custGeom>
              <a:avLst/>
              <a:gdLst/>
              <a:ahLst/>
              <a:cxnLst/>
              <a:rect l="l" t="t" r="r" b="b"/>
              <a:pathLst>
                <a:path w="2447290" h="494665">
                  <a:moveTo>
                    <a:pt x="2446908" y="0"/>
                  </a:moveTo>
                  <a:lnTo>
                    <a:pt x="0" y="0"/>
                  </a:lnTo>
                  <a:lnTo>
                    <a:pt x="0" y="494309"/>
                  </a:lnTo>
                  <a:lnTo>
                    <a:pt x="2446908" y="494309"/>
                  </a:lnTo>
                  <a:lnTo>
                    <a:pt x="244690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27301" y="391794"/>
            <a:ext cx="50895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85" dirty="0">
                <a:latin typeface="Tahoma"/>
                <a:cs typeface="Tahoma"/>
              </a:rPr>
              <a:t>РАБОТАЮТ</a:t>
            </a:r>
            <a:r>
              <a:rPr sz="4000" spc="-275" dirty="0">
                <a:latin typeface="Tahoma"/>
                <a:cs typeface="Tahoma"/>
              </a:rPr>
              <a:t> </a:t>
            </a:r>
            <a:r>
              <a:rPr sz="4000" spc="-2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4000" spc="-3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spc="-190" dirty="0">
                <a:solidFill>
                  <a:srgbClr val="FFFFFF"/>
                </a:solidFill>
                <a:latin typeface="Tahoma"/>
                <a:cs typeface="Tahoma"/>
              </a:rPr>
              <a:t>КАЧЕСТВЕ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96799" rIns="0" bIns="0" rtlCol="0">
            <a:spAutoFit/>
          </a:bodyPr>
          <a:lstStyle/>
          <a:p>
            <a:pPr marL="353060">
              <a:lnSpc>
                <a:spcPts val="2750"/>
              </a:lnSpc>
              <a:spcBef>
                <a:spcPts val="100"/>
              </a:spcBef>
            </a:pPr>
            <a:r>
              <a:rPr spc="-135" dirty="0"/>
              <a:t>Аналитиков,</a:t>
            </a:r>
            <a:r>
              <a:rPr spc="-145" dirty="0"/>
              <a:t> </a:t>
            </a:r>
            <a:r>
              <a:rPr spc="-140" dirty="0"/>
              <a:t>лидеров</a:t>
            </a:r>
            <a:r>
              <a:rPr spc="-135" dirty="0"/>
              <a:t> </a:t>
            </a:r>
            <a:r>
              <a:rPr spc="-90" dirty="0"/>
              <a:t>и</a:t>
            </a:r>
            <a:r>
              <a:rPr spc="-140" dirty="0"/>
              <a:t> </a:t>
            </a:r>
            <a:r>
              <a:rPr spc="-125" dirty="0"/>
              <a:t>активистов </a:t>
            </a:r>
            <a:r>
              <a:rPr spc="-130" dirty="0"/>
              <a:t>молодежных</a:t>
            </a:r>
            <a:r>
              <a:rPr spc="-155" dirty="0"/>
              <a:t> </a:t>
            </a:r>
            <a:r>
              <a:rPr spc="-25" dirty="0"/>
              <a:t>объединений,</a:t>
            </a:r>
          </a:p>
          <a:p>
            <a:pPr marL="690880">
              <a:lnSpc>
                <a:spcPts val="2750"/>
              </a:lnSpc>
            </a:pPr>
            <a:r>
              <a:rPr spc="-145" dirty="0"/>
              <a:t>общественных</a:t>
            </a:r>
            <a:r>
              <a:rPr spc="-165" dirty="0"/>
              <a:t> </a:t>
            </a:r>
            <a:r>
              <a:rPr spc="-114" dirty="0"/>
              <a:t>организаций</a:t>
            </a:r>
            <a:r>
              <a:rPr spc="-80" dirty="0"/>
              <a:t> </a:t>
            </a:r>
            <a:r>
              <a:rPr spc="-90" dirty="0"/>
              <a:t>и</a:t>
            </a:r>
            <a:r>
              <a:rPr spc="-135" dirty="0"/>
              <a:t> </a:t>
            </a:r>
            <a:r>
              <a:rPr spc="-140" dirty="0"/>
              <a:t>политических</a:t>
            </a:r>
            <a:r>
              <a:rPr spc="-120" dirty="0"/>
              <a:t> </a:t>
            </a:r>
            <a:r>
              <a:rPr spc="-10" dirty="0"/>
              <a:t>партий</a:t>
            </a:r>
          </a:p>
          <a:p>
            <a:pPr marL="690880" marR="211454" indent="-365760">
              <a:lnSpc>
                <a:spcPct val="102699"/>
              </a:lnSpc>
              <a:spcBef>
                <a:spcPts val="955"/>
              </a:spcBef>
            </a:pPr>
            <a:r>
              <a:rPr spc="-125" dirty="0"/>
              <a:t>Сотрудников</a:t>
            </a:r>
            <a:r>
              <a:rPr spc="-160" dirty="0"/>
              <a:t> </a:t>
            </a:r>
            <a:r>
              <a:rPr spc="-135" dirty="0"/>
              <a:t>пресс-</a:t>
            </a:r>
            <a:r>
              <a:rPr spc="-150" dirty="0"/>
              <a:t>служб</a:t>
            </a:r>
            <a:r>
              <a:rPr spc="-170" dirty="0"/>
              <a:t> </a:t>
            </a:r>
            <a:r>
              <a:rPr spc="-90" dirty="0"/>
              <a:t>и</a:t>
            </a:r>
            <a:r>
              <a:rPr spc="-145" dirty="0"/>
              <a:t> </a:t>
            </a:r>
            <a:r>
              <a:rPr spc="-155" dirty="0"/>
              <a:t>отделов</a:t>
            </a:r>
            <a:r>
              <a:rPr spc="-145" dirty="0"/>
              <a:t> </a:t>
            </a:r>
            <a:r>
              <a:rPr spc="-130" dirty="0"/>
              <a:t>органов</a:t>
            </a:r>
            <a:r>
              <a:rPr spc="-135" dirty="0"/>
              <a:t> </a:t>
            </a:r>
            <a:r>
              <a:rPr spc="-105" dirty="0"/>
              <a:t>государственной </a:t>
            </a:r>
            <a:r>
              <a:rPr spc="-95" dirty="0"/>
              <a:t>власти,</a:t>
            </a:r>
            <a:r>
              <a:rPr spc="254" dirty="0"/>
              <a:t> </a:t>
            </a:r>
            <a:r>
              <a:rPr spc="-135" dirty="0"/>
              <a:t>бизнес-структур,</a:t>
            </a:r>
            <a:r>
              <a:rPr spc="-195" dirty="0"/>
              <a:t> </a:t>
            </a:r>
            <a:r>
              <a:rPr spc="-140" dirty="0"/>
              <a:t>общественных</a:t>
            </a:r>
            <a:r>
              <a:rPr spc="-210" dirty="0"/>
              <a:t> </a:t>
            </a:r>
            <a:r>
              <a:rPr spc="-10" dirty="0"/>
              <a:t>организаций</a:t>
            </a:r>
          </a:p>
          <a:p>
            <a:pPr marL="751840" marR="5080" indent="-426720">
              <a:lnSpc>
                <a:spcPct val="100000"/>
              </a:lnSpc>
              <a:spcBef>
                <a:spcPts val="1550"/>
              </a:spcBef>
            </a:pPr>
            <a:r>
              <a:rPr spc="-125" dirty="0"/>
              <a:t>Сотрудников</a:t>
            </a:r>
            <a:r>
              <a:rPr spc="-135" dirty="0"/>
              <a:t> аналитических</a:t>
            </a:r>
            <a:r>
              <a:rPr spc="-85" dirty="0"/>
              <a:t> </a:t>
            </a:r>
            <a:r>
              <a:rPr spc="-145" dirty="0"/>
              <a:t>центров,</a:t>
            </a:r>
            <a:r>
              <a:rPr spc="-125" dirty="0"/>
              <a:t> </a:t>
            </a:r>
            <a:r>
              <a:rPr spc="-135" dirty="0"/>
              <a:t>консалтинговых</a:t>
            </a:r>
            <a:r>
              <a:rPr spc="-90" dirty="0"/>
              <a:t> </a:t>
            </a:r>
            <a:r>
              <a:rPr spc="-114" dirty="0"/>
              <a:t>агентств, </a:t>
            </a:r>
            <a:r>
              <a:rPr spc="-25" dirty="0"/>
              <a:t>СМИ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659" y="1544955"/>
            <a:ext cx="160019" cy="16002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659" y="2364104"/>
            <a:ext cx="160019" cy="16002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659" y="3310890"/>
            <a:ext cx="160019" cy="1600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0" y="3428999"/>
              <a:ext cx="4572000" cy="3429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4572000" cy="6857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86096" y="0"/>
              <a:ext cx="4557903" cy="3429000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30479" y="-2178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285F6A">
              <a:alpha val="5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-12700" y="-12700"/>
            <a:ext cx="9169400" cy="6883400"/>
            <a:chOff x="-12700" y="-12700"/>
            <a:chExt cx="9169400" cy="688340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3429000"/>
                  </a:moveTo>
                  <a:lnTo>
                    <a:pt x="9144000" y="3429000"/>
                  </a:lnTo>
                </a:path>
                <a:path w="9144000" h="6858000">
                  <a:moveTo>
                    <a:pt x="4572000" y="0"/>
                  </a:moveTo>
                  <a:lnTo>
                    <a:pt x="4572000" y="6857999"/>
                  </a:lnTo>
                </a:path>
              </a:pathLst>
            </a:custGeom>
            <a:ln w="952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70964" y="3038589"/>
              <a:ext cx="5471795" cy="788035"/>
            </a:xfrm>
            <a:custGeom>
              <a:avLst/>
              <a:gdLst/>
              <a:ahLst/>
              <a:cxnLst/>
              <a:rect l="l" t="t" r="r" b="b"/>
              <a:pathLst>
                <a:path w="5471795" h="788035">
                  <a:moveTo>
                    <a:pt x="5471541" y="0"/>
                  </a:moveTo>
                  <a:lnTo>
                    <a:pt x="0" y="0"/>
                  </a:lnTo>
                  <a:lnTo>
                    <a:pt x="0" y="787793"/>
                  </a:lnTo>
                  <a:lnTo>
                    <a:pt x="5471541" y="787793"/>
                  </a:lnTo>
                  <a:lnTo>
                    <a:pt x="547154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60069" rIns="0" bIns="0" rtlCol="0">
            <a:spAutoFit/>
          </a:bodyPr>
          <a:lstStyle/>
          <a:p>
            <a:pPr marL="1570355" marR="5080" indent="-563880">
              <a:lnSpc>
                <a:spcPct val="100000"/>
              </a:lnSpc>
              <a:spcBef>
                <a:spcPts val="105"/>
              </a:spcBef>
            </a:pPr>
            <a:r>
              <a:rPr dirty="0"/>
              <a:t>СТУДЕНТЫ</a:t>
            </a:r>
            <a:r>
              <a:rPr spc="-105" dirty="0"/>
              <a:t> </a:t>
            </a:r>
            <a:r>
              <a:rPr dirty="0"/>
              <a:t>РЕГУЛЯРНО</a:t>
            </a:r>
            <a:r>
              <a:rPr spc="-70" dirty="0"/>
              <a:t> </a:t>
            </a:r>
            <a:r>
              <a:rPr spc="-10" dirty="0"/>
              <a:t>ПОСЕЩАЮТ </a:t>
            </a:r>
            <a:r>
              <a:rPr dirty="0"/>
              <a:t>РАЗЛИЧНЫЕ</a:t>
            </a:r>
            <a:r>
              <a:rPr spc="-65" dirty="0"/>
              <a:t> </a:t>
            </a:r>
            <a:r>
              <a:rPr spc="-10" dirty="0"/>
              <a:t>МЕРОПРИЯТИЯ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9036" y="813308"/>
            <a:ext cx="4082541" cy="306197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5043944"/>
            <a:ext cx="9144000" cy="1150620"/>
          </a:xfrm>
          <a:custGeom>
            <a:avLst/>
            <a:gdLst/>
            <a:ahLst/>
            <a:cxnLst/>
            <a:rect l="l" t="t" r="r" b="b"/>
            <a:pathLst>
              <a:path w="9144000" h="1150620">
                <a:moveTo>
                  <a:pt x="9144000" y="0"/>
                </a:moveTo>
                <a:lnTo>
                  <a:pt x="0" y="0"/>
                </a:lnTo>
                <a:lnTo>
                  <a:pt x="0" y="1150378"/>
                </a:lnTo>
                <a:lnTo>
                  <a:pt x="9144000" y="1150378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92709" y="5235651"/>
            <a:ext cx="85585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285F6A"/>
                </a:solidFill>
                <a:latin typeface="Calibri"/>
                <a:cs typeface="Calibri"/>
              </a:rPr>
              <a:t>Выездные</a:t>
            </a:r>
            <a:r>
              <a:rPr sz="4400" b="1" spc="-45" dirty="0">
                <a:solidFill>
                  <a:srgbClr val="285F6A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285F6A"/>
                </a:solidFill>
                <a:latin typeface="Calibri"/>
                <a:cs typeface="Calibri"/>
              </a:rPr>
              <a:t>сессии</a:t>
            </a:r>
            <a:r>
              <a:rPr sz="4400" b="1" spc="-65" dirty="0">
                <a:solidFill>
                  <a:srgbClr val="285F6A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285F6A"/>
                </a:solidFill>
                <a:latin typeface="Calibri"/>
                <a:cs typeface="Calibri"/>
              </a:rPr>
              <a:t>бизнес-тьюторов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13300" y="3860025"/>
            <a:ext cx="4054475" cy="36957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746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295"/>
              </a:spcBef>
            </a:pPr>
            <a:r>
              <a:rPr sz="1800" spc="-10" dirty="0">
                <a:solidFill>
                  <a:srgbClr val="285F6A"/>
                </a:solidFill>
                <a:latin typeface="Tahoma"/>
                <a:cs typeface="Tahoma"/>
              </a:rPr>
              <a:t>г.Слуцк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14823" y="822197"/>
            <a:ext cx="4053966" cy="304050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14325" y="3855834"/>
            <a:ext cx="4089400" cy="36957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74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5"/>
              </a:spcBef>
            </a:pPr>
            <a:r>
              <a:rPr sz="1800" spc="-10" dirty="0">
                <a:solidFill>
                  <a:srgbClr val="285F6A"/>
                </a:solidFill>
                <a:latin typeface="Tahoma"/>
                <a:cs typeface="Tahoma"/>
              </a:rPr>
              <a:t>д.Жупраны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03195" y="638378"/>
            <a:ext cx="2289810" cy="136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800" spc="-25" dirty="0">
                <a:solidFill>
                  <a:srgbClr val="FFC000"/>
                </a:solidFill>
              </a:rPr>
              <a:t>МЫ</a:t>
            </a:r>
            <a:endParaRPr sz="8800"/>
          </a:p>
        </p:txBody>
      </p:sp>
      <p:sp>
        <p:nvSpPr>
          <p:cNvPr id="4" name="object 4"/>
          <p:cNvSpPr txBox="1"/>
          <p:nvPr/>
        </p:nvSpPr>
        <p:spPr>
          <a:xfrm>
            <a:off x="2273554" y="1775206"/>
            <a:ext cx="27539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Arial Black"/>
                <a:cs typeface="Arial Black"/>
              </a:rPr>
              <a:t>даем</a:t>
            </a:r>
            <a:r>
              <a:rPr sz="2000" spc="-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 Black"/>
                <a:cs typeface="Arial Black"/>
              </a:rPr>
              <a:t>возможность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52598" y="2037968"/>
            <a:ext cx="458216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C000"/>
                </a:solidFill>
                <a:latin typeface="Arial Black"/>
                <a:cs typeface="Arial Black"/>
              </a:rPr>
              <a:t>Вам</a:t>
            </a:r>
            <a:r>
              <a:rPr sz="2800" spc="-145" dirty="0">
                <a:solidFill>
                  <a:srgbClr val="FFC000"/>
                </a:solidFill>
                <a:latin typeface="Arial Black"/>
                <a:cs typeface="Arial Black"/>
              </a:rPr>
              <a:t> </a:t>
            </a:r>
            <a:r>
              <a:rPr sz="2800" dirty="0">
                <a:solidFill>
                  <a:srgbClr val="FFC000"/>
                </a:solidFill>
                <a:latin typeface="Arial Black"/>
                <a:cs typeface="Arial Black"/>
              </a:rPr>
              <a:t>реализовать</a:t>
            </a:r>
            <a:r>
              <a:rPr sz="2800" spc="-100" dirty="0">
                <a:solidFill>
                  <a:srgbClr val="FFC000"/>
                </a:solidFill>
                <a:latin typeface="Arial Black"/>
                <a:cs typeface="Arial Black"/>
              </a:rPr>
              <a:t> </a:t>
            </a:r>
            <a:r>
              <a:rPr sz="2800" spc="-20" dirty="0">
                <a:solidFill>
                  <a:srgbClr val="FFC000"/>
                </a:solidFill>
                <a:latin typeface="Arial Black"/>
                <a:cs typeface="Arial Black"/>
              </a:rPr>
              <a:t>свой </a:t>
            </a:r>
            <a:r>
              <a:rPr sz="2800" dirty="0">
                <a:solidFill>
                  <a:srgbClr val="FFFFFF"/>
                </a:solidFill>
                <a:latin typeface="Arial Black"/>
                <a:cs typeface="Arial Black"/>
              </a:rPr>
              <a:t>творческий</a:t>
            </a:r>
            <a:r>
              <a:rPr sz="2800" spc="-1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 Black"/>
                <a:cs typeface="Arial Black"/>
              </a:rPr>
              <a:t>потенциал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25843" y="6302451"/>
            <a:ext cx="23698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200" spc="-110" dirty="0">
                <a:solidFill>
                  <a:srgbClr val="FFFFFF"/>
                </a:solidFill>
                <a:latin typeface="Tahoma"/>
                <a:cs typeface="Tahoma"/>
              </a:rPr>
              <a:t>*фото</a:t>
            </a:r>
            <a:r>
              <a:rPr sz="12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с </a:t>
            </a:r>
            <a:r>
              <a:rPr sz="1200" spc="-65" dirty="0">
                <a:solidFill>
                  <a:srgbClr val="FFFFFF"/>
                </a:solidFill>
                <a:latin typeface="Tahoma"/>
                <a:cs typeface="Tahoma"/>
              </a:rPr>
              <a:t>мероприятия </a:t>
            </a:r>
            <a:r>
              <a:rPr sz="1200" spc="-85" dirty="0">
                <a:solidFill>
                  <a:srgbClr val="FFFFFF"/>
                </a:solidFill>
                <a:latin typeface="Tahoma"/>
                <a:cs typeface="Tahoma"/>
              </a:rPr>
              <a:t>«Студент</a:t>
            </a:r>
            <a:r>
              <a:rPr sz="12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года»</a:t>
            </a:r>
            <a:endParaRPr sz="12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</a:pPr>
            <a:r>
              <a:rPr sz="1200" spc="-90" dirty="0">
                <a:solidFill>
                  <a:srgbClr val="FFFFFF"/>
                </a:solidFill>
                <a:latin typeface="Tahoma"/>
                <a:cs typeface="Tahoma"/>
              </a:rPr>
              <a:t>факультет 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занял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215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Tahoma"/>
                <a:cs typeface="Tahoma"/>
              </a:rPr>
              <a:t>место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9936" y="2596337"/>
            <a:ext cx="298894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10" dirty="0">
                <a:solidFill>
                  <a:srgbClr val="FFC000"/>
                </a:solidFill>
                <a:latin typeface="Arial Black"/>
                <a:cs typeface="Arial Black"/>
              </a:rPr>
              <a:t>СПОРТ</a:t>
            </a:r>
            <a:endParaRPr sz="60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7978" y="3396183"/>
            <a:ext cx="58648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 Black"/>
                <a:cs typeface="Arial Black"/>
              </a:rPr>
              <a:t>Регулярно</a:t>
            </a:r>
            <a:r>
              <a:rPr sz="1800" spc="-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dirty="0">
                <a:solidFill>
                  <a:srgbClr val="FFFFFF"/>
                </a:solidFill>
                <a:latin typeface="Arial Black"/>
                <a:cs typeface="Arial Black"/>
              </a:rPr>
              <a:t>проводятся</a:t>
            </a:r>
            <a:r>
              <a:rPr sz="1800" spc="-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dirty="0">
                <a:solidFill>
                  <a:srgbClr val="FFFFFF"/>
                </a:solidFill>
                <a:latin typeface="Arial Black"/>
                <a:cs typeface="Arial Black"/>
              </a:rPr>
              <a:t>спартакиады</a:t>
            </a:r>
            <a:r>
              <a:rPr sz="1800" spc="-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dirty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sz="1800" spc="-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Black"/>
                <a:cs typeface="Arial Black"/>
              </a:rPr>
              <a:t>другие</a:t>
            </a:r>
            <a:endParaRPr sz="18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solidFill>
                  <a:srgbClr val="FFFFFF"/>
                </a:solidFill>
                <a:latin typeface="Arial Black"/>
                <a:cs typeface="Arial Black"/>
              </a:rPr>
              <a:t>спортивно-</a:t>
            </a:r>
            <a:r>
              <a:rPr sz="1800" dirty="0">
                <a:solidFill>
                  <a:srgbClr val="FFFFFF"/>
                </a:solidFill>
                <a:latin typeface="Arial Black"/>
                <a:cs typeface="Arial Black"/>
              </a:rPr>
              <a:t>массовые</a:t>
            </a:r>
            <a:r>
              <a:rPr sz="1800" spc="-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Black"/>
                <a:cs typeface="Arial Black"/>
              </a:rPr>
              <a:t>мероприятия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24346" y="611886"/>
            <a:ext cx="2433320" cy="1733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73505" marR="5080" indent="77470" algn="just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FFFFFF"/>
                </a:solidFill>
                <a:latin typeface="Arial Black"/>
                <a:cs typeface="Arial Black"/>
              </a:rPr>
              <a:t>волейбол баскетбол плавание</a:t>
            </a:r>
            <a:endParaRPr sz="1400">
              <a:latin typeface="Arial Black"/>
              <a:cs typeface="Arial Black"/>
            </a:endParaRPr>
          </a:p>
          <a:p>
            <a:pPr marR="5080" algn="r">
              <a:lnSpc>
                <a:spcPct val="100000"/>
              </a:lnSpc>
            </a:pPr>
            <a:r>
              <a:rPr sz="1400" spc="-10" dirty="0">
                <a:solidFill>
                  <a:srgbClr val="FFFFFF"/>
                </a:solidFill>
                <a:latin typeface="Arial Black"/>
                <a:cs typeface="Arial Black"/>
              </a:rPr>
              <a:t>мини-футбол</a:t>
            </a:r>
            <a:endParaRPr sz="1400">
              <a:latin typeface="Arial Black"/>
              <a:cs typeface="Arial Black"/>
            </a:endParaRPr>
          </a:p>
          <a:p>
            <a:pPr marL="12700" marR="6350" indent="414020" algn="r">
              <a:lnSpc>
                <a:spcPct val="100000"/>
              </a:lnSpc>
            </a:pPr>
            <a:r>
              <a:rPr sz="1400" dirty="0">
                <a:solidFill>
                  <a:srgbClr val="FFFFFF"/>
                </a:solidFill>
                <a:latin typeface="Arial Black"/>
                <a:cs typeface="Arial Black"/>
              </a:rPr>
              <a:t>настольный</a:t>
            </a:r>
            <a:r>
              <a:rPr sz="1400" spc="-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Black"/>
                <a:cs typeface="Arial Black"/>
              </a:rPr>
              <a:t>теннис </a:t>
            </a:r>
            <a:r>
              <a:rPr sz="1400" dirty="0">
                <a:solidFill>
                  <a:srgbClr val="FFFFFF"/>
                </a:solidFill>
                <a:latin typeface="Arial Black"/>
                <a:cs typeface="Arial Black"/>
              </a:rPr>
              <a:t>борьба</a:t>
            </a:r>
            <a:r>
              <a:rPr sz="1400" spc="-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dirty="0">
                <a:solidFill>
                  <a:srgbClr val="FFFFFF"/>
                </a:solidFill>
                <a:latin typeface="Arial Black"/>
                <a:cs typeface="Arial Black"/>
              </a:rPr>
              <a:t>(дзьюдо,</a:t>
            </a:r>
            <a:r>
              <a:rPr sz="1400" spc="-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Black"/>
                <a:cs typeface="Arial Black"/>
              </a:rPr>
              <a:t>самбо)</a:t>
            </a:r>
            <a:endParaRPr sz="1400">
              <a:latin typeface="Arial Black"/>
              <a:cs typeface="Arial Black"/>
            </a:endParaRPr>
          </a:p>
          <a:p>
            <a:pPr marL="966469" marR="5715" indent="260350" algn="r">
              <a:lnSpc>
                <a:spcPct val="100000"/>
              </a:lnSpc>
            </a:pPr>
            <a:r>
              <a:rPr sz="1400" spc="-10" dirty="0">
                <a:solidFill>
                  <a:srgbClr val="FFFFFF"/>
                </a:solidFill>
                <a:latin typeface="Arial Black"/>
                <a:cs typeface="Arial Black"/>
              </a:rPr>
              <a:t>многоборье пауэрлифтинг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17819" y="6443268"/>
            <a:ext cx="30835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10" dirty="0">
                <a:solidFill>
                  <a:srgbClr val="FFFFFF"/>
                </a:solidFill>
                <a:latin typeface="Tahoma"/>
                <a:cs typeface="Tahoma"/>
              </a:rPr>
              <a:t>*фото</a:t>
            </a:r>
            <a:r>
              <a:rPr sz="1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с</a:t>
            </a:r>
            <a:r>
              <a:rPr sz="12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65" dirty="0">
                <a:solidFill>
                  <a:srgbClr val="FFFFFF"/>
                </a:solidFill>
                <a:latin typeface="Tahoma"/>
                <a:cs typeface="Tahoma"/>
              </a:rPr>
              <a:t>игры 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в 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мини-</a:t>
            </a:r>
            <a:r>
              <a:rPr sz="1200" spc="-90" dirty="0">
                <a:solidFill>
                  <a:srgbClr val="FFFFFF"/>
                </a:solidFill>
                <a:latin typeface="Tahoma"/>
                <a:cs typeface="Tahoma"/>
              </a:rPr>
              <a:t>футбол</a:t>
            </a:r>
            <a:r>
              <a:rPr sz="12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с</a:t>
            </a:r>
            <a:r>
              <a:rPr sz="12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60" dirty="0">
                <a:solidFill>
                  <a:srgbClr val="FFFFFF"/>
                </a:solidFill>
                <a:latin typeface="Tahoma"/>
                <a:cs typeface="Tahoma"/>
              </a:rPr>
              <a:t>преподавателями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96589" y="1243329"/>
            <a:ext cx="2717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 Black"/>
                <a:cs typeface="Arial Black"/>
              </a:rPr>
              <a:t>Абитуриент,</a:t>
            </a:r>
            <a:r>
              <a:rPr sz="18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dirty="0">
                <a:solidFill>
                  <a:srgbClr val="FFFFFF"/>
                </a:solidFill>
                <a:latin typeface="Arial Black"/>
                <a:cs typeface="Arial Black"/>
              </a:rPr>
              <a:t>все</a:t>
            </a:r>
            <a:r>
              <a:rPr sz="1800" spc="-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Arial Black"/>
                <a:cs typeface="Arial Black"/>
              </a:rPr>
              <a:t>ещё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09952" y="1530172"/>
            <a:ext cx="5323840" cy="11899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solidFill>
                  <a:srgbClr val="FFC000"/>
                </a:solidFill>
              </a:rPr>
              <a:t>СОМНЕВАЕШЬСЯ?</a:t>
            </a:r>
            <a:endParaRPr sz="4000"/>
          </a:p>
          <a:p>
            <a:pPr marL="111125" marR="104139" algn="ctr">
              <a:lnSpc>
                <a:spcPct val="100000"/>
              </a:lnSpc>
              <a:spcBef>
                <a:spcPts val="50"/>
              </a:spcBef>
            </a:pPr>
            <a:r>
              <a:rPr sz="1800" dirty="0">
                <a:solidFill>
                  <a:srgbClr val="FFFFFF"/>
                </a:solidFill>
              </a:rPr>
              <a:t>Каждый</a:t>
            </a:r>
            <a:r>
              <a:rPr sz="1800" spc="-25" dirty="0">
                <a:solidFill>
                  <a:srgbClr val="FFFFFF"/>
                </a:solidFill>
              </a:rPr>
              <a:t> </a:t>
            </a:r>
            <a:r>
              <a:rPr sz="1800" dirty="0">
                <a:solidFill>
                  <a:srgbClr val="FFFFFF"/>
                </a:solidFill>
              </a:rPr>
              <a:t>студент</a:t>
            </a:r>
            <a:r>
              <a:rPr sz="1800" spc="-30" dirty="0">
                <a:solidFill>
                  <a:srgbClr val="FFFFFF"/>
                </a:solidFill>
              </a:rPr>
              <a:t> </a:t>
            </a:r>
            <a:r>
              <a:rPr sz="1800" dirty="0">
                <a:solidFill>
                  <a:srgbClr val="FFFFFF"/>
                </a:solidFill>
              </a:rPr>
              <a:t>ищет</a:t>
            </a:r>
            <a:r>
              <a:rPr sz="1800" spc="-20" dirty="0">
                <a:solidFill>
                  <a:srgbClr val="FFFFFF"/>
                </a:solidFill>
              </a:rPr>
              <a:t> </a:t>
            </a:r>
            <a:r>
              <a:rPr sz="1800" dirty="0">
                <a:solidFill>
                  <a:srgbClr val="FFFFFF"/>
                </a:solidFill>
              </a:rPr>
              <a:t>и</a:t>
            </a:r>
            <a:r>
              <a:rPr sz="1800" spc="-25" dirty="0">
                <a:solidFill>
                  <a:srgbClr val="FFFFFF"/>
                </a:solidFill>
              </a:rPr>
              <a:t> </a:t>
            </a:r>
            <a:r>
              <a:rPr sz="1800" dirty="0">
                <a:solidFill>
                  <a:srgbClr val="FFFFFF"/>
                </a:solidFill>
              </a:rPr>
              <a:t>находит</a:t>
            </a:r>
            <a:r>
              <a:rPr sz="1800" spc="-25" dirty="0">
                <a:solidFill>
                  <a:srgbClr val="FFFFFF"/>
                </a:solidFill>
              </a:rPr>
              <a:t> </a:t>
            </a:r>
            <a:r>
              <a:rPr sz="1800" dirty="0">
                <a:solidFill>
                  <a:srgbClr val="FFFFFF"/>
                </a:solidFill>
              </a:rPr>
              <a:t>себя</a:t>
            </a:r>
            <a:r>
              <a:rPr sz="1800" spc="-25" dirty="0">
                <a:solidFill>
                  <a:srgbClr val="FFFFFF"/>
                </a:solidFill>
              </a:rPr>
              <a:t> </a:t>
            </a:r>
            <a:r>
              <a:rPr sz="1800" spc="-50" dirty="0">
                <a:solidFill>
                  <a:srgbClr val="FFFFFF"/>
                </a:solidFill>
              </a:rPr>
              <a:t>в </a:t>
            </a:r>
            <a:r>
              <a:rPr sz="1800" dirty="0">
                <a:solidFill>
                  <a:srgbClr val="FFFFFF"/>
                </a:solidFill>
              </a:rPr>
              <a:t>разных</a:t>
            </a:r>
            <a:r>
              <a:rPr sz="1800" spc="-60" dirty="0">
                <a:solidFill>
                  <a:srgbClr val="FFFFFF"/>
                </a:solidFill>
              </a:rPr>
              <a:t> </a:t>
            </a:r>
            <a:r>
              <a:rPr sz="1800" dirty="0">
                <a:solidFill>
                  <a:srgbClr val="FFFFFF"/>
                </a:solidFill>
              </a:rPr>
              <a:t>сферах</a:t>
            </a:r>
            <a:r>
              <a:rPr sz="1800" spc="-55" dirty="0">
                <a:solidFill>
                  <a:srgbClr val="FFFFFF"/>
                </a:solidFill>
              </a:rPr>
              <a:t> </a:t>
            </a:r>
            <a:r>
              <a:rPr sz="1800" dirty="0">
                <a:solidFill>
                  <a:srgbClr val="FFFFFF"/>
                </a:solidFill>
              </a:rPr>
              <a:t>жизни</a:t>
            </a:r>
            <a:r>
              <a:rPr sz="1800" spc="-55" dirty="0">
                <a:solidFill>
                  <a:srgbClr val="FFFFFF"/>
                </a:solidFill>
              </a:rPr>
              <a:t> </a:t>
            </a:r>
            <a:r>
              <a:rPr sz="1800" spc="-10" dirty="0">
                <a:solidFill>
                  <a:srgbClr val="FFFFFF"/>
                </a:solidFill>
              </a:rPr>
              <a:t>университета</a:t>
            </a:r>
            <a:endParaRPr sz="1800"/>
          </a:p>
        </p:txBody>
      </p:sp>
      <p:sp>
        <p:nvSpPr>
          <p:cNvPr id="4" name="object 4"/>
          <p:cNvSpPr txBox="1"/>
          <p:nvPr/>
        </p:nvSpPr>
        <p:spPr>
          <a:xfrm>
            <a:off x="1851405" y="3314522"/>
            <a:ext cx="198310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5" dirty="0">
                <a:solidFill>
                  <a:srgbClr val="FFFFFF"/>
                </a:solidFill>
                <a:latin typeface="Tahoma"/>
                <a:cs typeface="Tahoma"/>
              </a:rPr>
              <a:t>спортивная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44420" y="4536694"/>
            <a:ext cx="1868805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200" spc="-175" dirty="0">
                <a:solidFill>
                  <a:srgbClr val="FFFFFF"/>
                </a:solidFill>
                <a:latin typeface="Tahoma"/>
                <a:cs typeface="Tahoma"/>
              </a:rPr>
              <a:t>культурно- </a:t>
            </a:r>
            <a:r>
              <a:rPr sz="3200" spc="-20" dirty="0">
                <a:solidFill>
                  <a:srgbClr val="FFFFFF"/>
                </a:solidFill>
                <a:latin typeface="Tahoma"/>
                <a:cs typeface="Tahoma"/>
              </a:rPr>
              <a:t>массовая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2039" y="3136645"/>
            <a:ext cx="937082" cy="96519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688073" y="3294379"/>
            <a:ext cx="13931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65" dirty="0">
                <a:solidFill>
                  <a:srgbClr val="FFFFFF"/>
                </a:solidFill>
                <a:latin typeface="Tahoma"/>
                <a:cs typeface="Tahoma"/>
              </a:rPr>
              <a:t>научная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28841" y="4755007"/>
            <a:ext cx="137858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85" dirty="0">
                <a:solidFill>
                  <a:srgbClr val="FFFFFF"/>
                </a:solidFill>
                <a:latin typeface="Tahoma"/>
                <a:cs typeface="Tahoma"/>
              </a:rPr>
              <a:t>учебная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2450" y="3167494"/>
            <a:ext cx="905776" cy="9084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2711" y="4592535"/>
            <a:ext cx="886256" cy="893864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5422391" y="4577334"/>
            <a:ext cx="876300" cy="876300"/>
            <a:chOff x="5422391" y="4577334"/>
            <a:chExt cx="876300" cy="876300"/>
          </a:xfrm>
        </p:grpSpPr>
        <p:sp>
          <p:nvSpPr>
            <p:cNvPr id="12" name="object 12"/>
            <p:cNvSpPr/>
            <p:nvPr/>
          </p:nvSpPr>
          <p:spPr>
            <a:xfrm>
              <a:off x="5422391" y="4577334"/>
              <a:ext cx="876300" cy="876300"/>
            </a:xfrm>
            <a:custGeom>
              <a:avLst/>
              <a:gdLst/>
              <a:ahLst/>
              <a:cxnLst/>
              <a:rect l="l" t="t" r="r" b="b"/>
              <a:pathLst>
                <a:path w="876300" h="876300">
                  <a:moveTo>
                    <a:pt x="438150" y="0"/>
                  </a:moveTo>
                  <a:lnTo>
                    <a:pt x="390417" y="2571"/>
                  </a:lnTo>
                  <a:lnTo>
                    <a:pt x="344171" y="10108"/>
                  </a:lnTo>
                  <a:lnTo>
                    <a:pt x="299679" y="22341"/>
                  </a:lnTo>
                  <a:lnTo>
                    <a:pt x="257209" y="39005"/>
                  </a:lnTo>
                  <a:lnTo>
                    <a:pt x="217028" y="59831"/>
                  </a:lnTo>
                  <a:lnTo>
                    <a:pt x="179405" y="84551"/>
                  </a:lnTo>
                  <a:lnTo>
                    <a:pt x="144606" y="112899"/>
                  </a:lnTo>
                  <a:lnTo>
                    <a:pt x="112899" y="144606"/>
                  </a:lnTo>
                  <a:lnTo>
                    <a:pt x="84551" y="179405"/>
                  </a:lnTo>
                  <a:lnTo>
                    <a:pt x="59831" y="217028"/>
                  </a:lnTo>
                  <a:lnTo>
                    <a:pt x="39005" y="257209"/>
                  </a:lnTo>
                  <a:lnTo>
                    <a:pt x="22341" y="299679"/>
                  </a:lnTo>
                  <a:lnTo>
                    <a:pt x="10108" y="344171"/>
                  </a:lnTo>
                  <a:lnTo>
                    <a:pt x="2571" y="390417"/>
                  </a:lnTo>
                  <a:lnTo>
                    <a:pt x="0" y="438150"/>
                  </a:lnTo>
                  <a:lnTo>
                    <a:pt x="2571" y="485882"/>
                  </a:lnTo>
                  <a:lnTo>
                    <a:pt x="10108" y="532128"/>
                  </a:lnTo>
                  <a:lnTo>
                    <a:pt x="22341" y="576620"/>
                  </a:lnTo>
                  <a:lnTo>
                    <a:pt x="39005" y="619090"/>
                  </a:lnTo>
                  <a:lnTo>
                    <a:pt x="59831" y="659271"/>
                  </a:lnTo>
                  <a:lnTo>
                    <a:pt x="84551" y="696894"/>
                  </a:lnTo>
                  <a:lnTo>
                    <a:pt x="112899" y="731693"/>
                  </a:lnTo>
                  <a:lnTo>
                    <a:pt x="144606" y="763400"/>
                  </a:lnTo>
                  <a:lnTo>
                    <a:pt x="179405" y="791748"/>
                  </a:lnTo>
                  <a:lnTo>
                    <a:pt x="217028" y="816468"/>
                  </a:lnTo>
                  <a:lnTo>
                    <a:pt x="257209" y="837294"/>
                  </a:lnTo>
                  <a:lnTo>
                    <a:pt x="299679" y="853958"/>
                  </a:lnTo>
                  <a:lnTo>
                    <a:pt x="344171" y="866191"/>
                  </a:lnTo>
                  <a:lnTo>
                    <a:pt x="390417" y="873728"/>
                  </a:lnTo>
                  <a:lnTo>
                    <a:pt x="438150" y="876300"/>
                  </a:lnTo>
                  <a:lnTo>
                    <a:pt x="485904" y="873728"/>
                  </a:lnTo>
                  <a:lnTo>
                    <a:pt x="532167" y="866191"/>
                  </a:lnTo>
                  <a:lnTo>
                    <a:pt x="576669" y="853958"/>
                  </a:lnTo>
                  <a:lnTo>
                    <a:pt x="619145" y="837294"/>
                  </a:lnTo>
                  <a:lnTo>
                    <a:pt x="659327" y="816468"/>
                  </a:lnTo>
                  <a:lnTo>
                    <a:pt x="696949" y="791748"/>
                  </a:lnTo>
                  <a:lnTo>
                    <a:pt x="731744" y="763400"/>
                  </a:lnTo>
                  <a:lnTo>
                    <a:pt x="763445" y="731693"/>
                  </a:lnTo>
                  <a:lnTo>
                    <a:pt x="791785" y="696894"/>
                  </a:lnTo>
                  <a:lnTo>
                    <a:pt x="816497" y="659271"/>
                  </a:lnTo>
                  <a:lnTo>
                    <a:pt x="837314" y="619090"/>
                  </a:lnTo>
                  <a:lnTo>
                    <a:pt x="853970" y="576620"/>
                  </a:lnTo>
                  <a:lnTo>
                    <a:pt x="866197" y="532128"/>
                  </a:lnTo>
                  <a:lnTo>
                    <a:pt x="873729" y="485882"/>
                  </a:lnTo>
                  <a:lnTo>
                    <a:pt x="876300" y="438150"/>
                  </a:lnTo>
                  <a:lnTo>
                    <a:pt x="873729" y="390417"/>
                  </a:lnTo>
                  <a:lnTo>
                    <a:pt x="866197" y="344171"/>
                  </a:lnTo>
                  <a:lnTo>
                    <a:pt x="853970" y="299679"/>
                  </a:lnTo>
                  <a:lnTo>
                    <a:pt x="837314" y="257209"/>
                  </a:lnTo>
                  <a:lnTo>
                    <a:pt x="816497" y="217028"/>
                  </a:lnTo>
                  <a:lnTo>
                    <a:pt x="791785" y="179405"/>
                  </a:lnTo>
                  <a:lnTo>
                    <a:pt x="763445" y="144606"/>
                  </a:lnTo>
                  <a:lnTo>
                    <a:pt x="731744" y="112899"/>
                  </a:lnTo>
                  <a:lnTo>
                    <a:pt x="696949" y="84551"/>
                  </a:lnTo>
                  <a:lnTo>
                    <a:pt x="659327" y="59831"/>
                  </a:lnTo>
                  <a:lnTo>
                    <a:pt x="619145" y="39005"/>
                  </a:lnTo>
                  <a:lnTo>
                    <a:pt x="576669" y="22341"/>
                  </a:lnTo>
                  <a:lnTo>
                    <a:pt x="532167" y="10108"/>
                  </a:lnTo>
                  <a:lnTo>
                    <a:pt x="485904" y="2571"/>
                  </a:lnTo>
                  <a:lnTo>
                    <a:pt x="43815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19165" y="4786007"/>
              <a:ext cx="701928" cy="46226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20847" y="504964"/>
            <a:ext cx="1597025" cy="409575"/>
          </a:xfrm>
          <a:custGeom>
            <a:avLst/>
            <a:gdLst/>
            <a:ahLst/>
            <a:cxnLst/>
            <a:rect l="l" t="t" r="r" b="b"/>
            <a:pathLst>
              <a:path w="1597025" h="409575">
                <a:moveTo>
                  <a:pt x="1596771" y="0"/>
                </a:moveTo>
                <a:lnTo>
                  <a:pt x="0" y="0"/>
                </a:lnTo>
                <a:lnTo>
                  <a:pt x="0" y="409435"/>
                </a:lnTo>
                <a:lnTo>
                  <a:pt x="1596771" y="409435"/>
                </a:lnTo>
                <a:lnTo>
                  <a:pt x="1596771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4675" y="489585"/>
            <a:ext cx="43097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</a:rPr>
              <a:t>ПРОХОДНЫЕ</a:t>
            </a:r>
            <a:r>
              <a:rPr sz="2800" spc="-180" dirty="0">
                <a:solidFill>
                  <a:srgbClr val="FFFFFF"/>
                </a:solidFill>
              </a:rPr>
              <a:t> </a:t>
            </a:r>
            <a:r>
              <a:rPr sz="2800" spc="-10" dirty="0"/>
              <a:t>БАЛЛЫ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351840" y="1561846"/>
            <a:ext cx="1560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425" dirty="0">
                <a:solidFill>
                  <a:srgbClr val="FFFFFF"/>
                </a:solidFill>
                <a:latin typeface="Verdana"/>
                <a:cs typeface="Verdana"/>
              </a:rPr>
              <a:t>социология</a:t>
            </a:r>
            <a:endParaRPr sz="2400" b="1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5556" y="1921255"/>
            <a:ext cx="4984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 smtClean="0">
                <a:solidFill>
                  <a:srgbClr val="FFFFFF"/>
                </a:solidFill>
                <a:latin typeface="Tahoma"/>
                <a:cs typeface="Tahoma"/>
              </a:rPr>
              <a:t>20</a:t>
            </a:r>
            <a:r>
              <a:rPr lang="ru-RU" sz="1800" spc="-50" dirty="0" smtClean="0">
                <a:solidFill>
                  <a:srgbClr val="FFFFFF"/>
                </a:solidFill>
                <a:latin typeface="Tahoma"/>
                <a:cs typeface="Tahoma"/>
              </a:rPr>
              <a:t>23</a:t>
            </a:r>
            <a:endParaRPr sz="18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spc="-50" dirty="0" smtClean="0">
                <a:solidFill>
                  <a:srgbClr val="FFFFFF"/>
                </a:solidFill>
                <a:latin typeface="Tahoma"/>
                <a:cs typeface="Tahoma"/>
              </a:rPr>
              <a:t>202</a:t>
            </a:r>
            <a:r>
              <a:rPr lang="ru-RU" sz="1800" spc="-50" dirty="0" smtClean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endParaRPr sz="1800" dirty="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968997" y="1937091"/>
            <a:ext cx="7206615" cy="204724"/>
            <a:chOff x="968997" y="1937091"/>
            <a:chExt cx="7206615" cy="204724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06826" y="1937091"/>
              <a:ext cx="204724" cy="20472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68997" y="2074418"/>
              <a:ext cx="7206615" cy="0"/>
            </a:xfrm>
            <a:custGeom>
              <a:avLst/>
              <a:gdLst/>
              <a:ahLst/>
              <a:cxnLst/>
              <a:rect l="l" t="t" r="r" b="b"/>
              <a:pathLst>
                <a:path w="7206615">
                  <a:moveTo>
                    <a:pt x="0" y="0"/>
                  </a:moveTo>
                  <a:lnTo>
                    <a:pt x="7205992" y="0"/>
                  </a:lnTo>
                </a:path>
              </a:pathLst>
            </a:custGeom>
            <a:ln w="952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982637" y="2281452"/>
            <a:ext cx="7206615" cy="204724"/>
            <a:chOff x="982637" y="2281452"/>
            <a:chExt cx="7206615" cy="204724"/>
          </a:xfrm>
        </p:grpSpPr>
        <p:sp>
          <p:nvSpPr>
            <p:cNvPr id="10" name="object 10"/>
            <p:cNvSpPr/>
            <p:nvPr/>
          </p:nvSpPr>
          <p:spPr>
            <a:xfrm>
              <a:off x="982637" y="2376931"/>
              <a:ext cx="7206615" cy="0"/>
            </a:xfrm>
            <a:custGeom>
              <a:avLst/>
              <a:gdLst/>
              <a:ahLst/>
              <a:cxnLst/>
              <a:rect l="l" t="t" r="r" b="b"/>
              <a:pathLst>
                <a:path w="7206615">
                  <a:moveTo>
                    <a:pt x="0" y="0"/>
                  </a:moveTo>
                  <a:lnTo>
                    <a:pt x="7206068" y="0"/>
                  </a:lnTo>
                </a:path>
              </a:pathLst>
            </a:custGeom>
            <a:ln w="952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5700" y="2281452"/>
              <a:ext cx="204724" cy="204724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3020015" y="1723116"/>
            <a:ext cx="647065" cy="2705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i="1" spc="-275" dirty="0" smtClean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lang="ru-RU" sz="1650" i="1" spc="-275" dirty="0" smtClean="0">
                <a:solidFill>
                  <a:srgbClr val="FFFFFF"/>
                </a:solidFill>
                <a:latin typeface="Verdana"/>
                <a:cs typeface="Verdana"/>
              </a:rPr>
              <a:t>73</a:t>
            </a:r>
            <a:r>
              <a:rPr sz="1650" i="1" spc="-275" dirty="0" smtClean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1650" i="1" spc="-275" dirty="0" err="1" smtClean="0">
                <a:solidFill>
                  <a:srgbClr val="FFFFFF"/>
                </a:solidFill>
                <a:latin typeface="Verdana"/>
                <a:cs typeface="Verdana"/>
              </a:rPr>
              <a:t>пл</a:t>
            </a:r>
            <a:r>
              <a:rPr sz="1650" i="1" spc="-275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endParaRPr sz="1650" dirty="0">
              <a:latin typeface="Verdana"/>
              <a:cs typeface="Verdan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95771" y="1967610"/>
            <a:ext cx="204724" cy="20459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6030214" y="1734399"/>
            <a:ext cx="540385" cy="2705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i="1" spc="-285" dirty="0" smtClean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lang="ru-RU" sz="1650" i="1" spc="-285" dirty="0" smtClean="0">
                <a:solidFill>
                  <a:srgbClr val="FFFFFF"/>
                </a:solidFill>
                <a:latin typeface="Verdana"/>
                <a:cs typeface="Verdana"/>
              </a:rPr>
              <a:t>46</a:t>
            </a:r>
            <a:r>
              <a:rPr sz="1650" i="1" spc="-285" dirty="0" smtClean="0">
                <a:solidFill>
                  <a:srgbClr val="FFFFFF"/>
                </a:solidFill>
                <a:latin typeface="Verdana"/>
                <a:cs typeface="Verdana"/>
              </a:rPr>
              <a:t>(б</a:t>
            </a:r>
            <a:r>
              <a:rPr sz="1650" i="1" spc="-285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endParaRPr sz="1650" dirty="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59767" y="2505476"/>
            <a:ext cx="656590" cy="2705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ru-RU" sz="1650" i="1" spc="-265" dirty="0" smtClean="0">
                <a:solidFill>
                  <a:srgbClr val="FFFFFF"/>
                </a:solidFill>
                <a:latin typeface="Verdana"/>
                <a:cs typeface="Verdana"/>
              </a:rPr>
              <a:t>317</a:t>
            </a:r>
            <a:r>
              <a:rPr sz="1650" i="1" spc="-265" dirty="0" smtClean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1650" i="1" spc="-265" dirty="0" err="1" smtClean="0">
                <a:solidFill>
                  <a:srgbClr val="FFFFFF"/>
                </a:solidFill>
                <a:latin typeface="Verdana"/>
                <a:cs typeface="Verdana"/>
              </a:rPr>
              <a:t>пл</a:t>
            </a:r>
            <a:r>
              <a:rPr sz="1650" i="1" spc="-265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endParaRPr sz="1650" dirty="0">
              <a:latin typeface="Verdana"/>
              <a:cs typeface="Verdan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02934" y="2265552"/>
            <a:ext cx="204724" cy="204724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398767" y="2416829"/>
            <a:ext cx="530225" cy="27122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i="1" spc="-295" dirty="0" smtClean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lang="ru-RU" sz="1650" i="1" spc="-295" dirty="0" smtClean="0">
                <a:solidFill>
                  <a:srgbClr val="FFFFFF"/>
                </a:solidFill>
                <a:latin typeface="Verdana"/>
                <a:cs typeface="Verdana"/>
              </a:rPr>
              <a:t>54</a:t>
            </a:r>
            <a:r>
              <a:rPr sz="1650" i="1" spc="-295" dirty="0" smtClean="0">
                <a:solidFill>
                  <a:srgbClr val="FFFFFF"/>
                </a:solidFill>
                <a:latin typeface="Verdana"/>
                <a:cs typeface="Verdana"/>
              </a:rPr>
              <a:t>(б</a:t>
            </a:r>
            <a:r>
              <a:rPr sz="1650" i="1" spc="-295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endParaRPr sz="1650" dirty="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5556" y="3162427"/>
            <a:ext cx="15405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440" dirty="0">
                <a:solidFill>
                  <a:srgbClr val="FFFFFF"/>
                </a:solidFill>
                <a:latin typeface="Verdana"/>
                <a:cs typeface="Verdana"/>
              </a:rPr>
              <a:t>психология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8968" y="3522091"/>
            <a:ext cx="4984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 smtClean="0">
                <a:solidFill>
                  <a:srgbClr val="FFFFFF"/>
                </a:solidFill>
                <a:latin typeface="Tahoma"/>
                <a:cs typeface="Tahoma"/>
              </a:rPr>
              <a:t>20</a:t>
            </a:r>
            <a:r>
              <a:rPr lang="ru-RU" sz="1800" spc="-50" dirty="0" smtClean="0">
                <a:solidFill>
                  <a:srgbClr val="FFFFFF"/>
                </a:solidFill>
                <a:latin typeface="Tahoma"/>
                <a:cs typeface="Tahoma"/>
              </a:rPr>
              <a:t>23</a:t>
            </a:r>
            <a:endParaRPr sz="18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spc="-50" dirty="0" smtClean="0">
                <a:solidFill>
                  <a:srgbClr val="FFFFFF"/>
                </a:solidFill>
                <a:latin typeface="Tahoma"/>
                <a:cs typeface="Tahoma"/>
              </a:rPr>
              <a:t>202</a:t>
            </a:r>
            <a:r>
              <a:rPr lang="ru-RU" sz="1800" spc="-50" dirty="0" smtClean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982637" y="3674617"/>
            <a:ext cx="7206615" cy="0"/>
          </a:xfrm>
          <a:custGeom>
            <a:avLst/>
            <a:gdLst/>
            <a:ahLst/>
            <a:cxnLst/>
            <a:rect l="l" t="t" r="r" b="b"/>
            <a:pathLst>
              <a:path w="7206615">
                <a:moveTo>
                  <a:pt x="0" y="0"/>
                </a:moveTo>
                <a:lnTo>
                  <a:pt x="7206068" y="0"/>
                </a:lnTo>
              </a:path>
            </a:pathLst>
          </a:custGeom>
          <a:ln w="9525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991527" y="3866896"/>
            <a:ext cx="7216140" cy="205104"/>
            <a:chOff x="991527" y="3866896"/>
            <a:chExt cx="7216140" cy="205104"/>
          </a:xfrm>
        </p:grpSpPr>
        <p:sp>
          <p:nvSpPr>
            <p:cNvPr id="22" name="object 22"/>
            <p:cNvSpPr/>
            <p:nvPr/>
          </p:nvSpPr>
          <p:spPr>
            <a:xfrm>
              <a:off x="996289" y="3977132"/>
              <a:ext cx="7206615" cy="0"/>
            </a:xfrm>
            <a:custGeom>
              <a:avLst/>
              <a:gdLst/>
              <a:ahLst/>
              <a:cxnLst/>
              <a:rect l="l" t="t" r="r" b="b"/>
              <a:pathLst>
                <a:path w="7206615">
                  <a:moveTo>
                    <a:pt x="0" y="0"/>
                  </a:moveTo>
                  <a:lnTo>
                    <a:pt x="7206005" y="0"/>
                  </a:lnTo>
                </a:path>
              </a:pathLst>
            </a:custGeom>
            <a:ln w="952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13152" y="3866896"/>
              <a:ext cx="204724" cy="204724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3044404" y="3342850"/>
            <a:ext cx="640080" cy="2705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i="1" spc="-290" dirty="0" smtClean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lang="ru-RU" sz="1650" i="1" spc="-290" dirty="0" smtClean="0">
                <a:solidFill>
                  <a:srgbClr val="FFFFFF"/>
                </a:solidFill>
                <a:latin typeface="Verdana"/>
                <a:cs typeface="Verdana"/>
              </a:rPr>
              <a:t>92</a:t>
            </a:r>
            <a:r>
              <a:rPr sz="1650" i="1" spc="-290" dirty="0" smtClean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1650" i="1" spc="-290" dirty="0" err="1" smtClean="0">
                <a:solidFill>
                  <a:srgbClr val="FFFFFF"/>
                </a:solidFill>
                <a:latin typeface="Verdana"/>
                <a:cs typeface="Verdana"/>
              </a:rPr>
              <a:t>пл</a:t>
            </a:r>
            <a:r>
              <a:rPr sz="1650" i="1" spc="-290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endParaRPr sz="1650" dirty="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002782" y="3334980"/>
            <a:ext cx="519430" cy="2705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i="1" spc="-315" dirty="0" smtClean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lang="ru-RU" sz="1650" i="1" spc="-315" dirty="0" smtClean="0">
                <a:solidFill>
                  <a:srgbClr val="FFFFFF"/>
                </a:solidFill>
                <a:latin typeface="Verdana"/>
                <a:cs typeface="Verdana"/>
              </a:rPr>
              <a:t>53</a:t>
            </a:r>
            <a:r>
              <a:rPr sz="1650" i="1" spc="-315" dirty="0" smtClean="0">
                <a:solidFill>
                  <a:srgbClr val="FFFFFF"/>
                </a:solidFill>
                <a:latin typeface="Verdana"/>
                <a:cs typeface="Verdana"/>
              </a:rPr>
              <a:t>(б</a:t>
            </a:r>
            <a:r>
              <a:rPr sz="1650" i="1" spc="-315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endParaRPr sz="1650" dirty="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33527" y="4854067"/>
            <a:ext cx="17087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425" dirty="0">
                <a:solidFill>
                  <a:srgbClr val="FFFFFF"/>
                </a:solidFill>
                <a:latin typeface="Verdana"/>
                <a:cs typeface="Verdana"/>
              </a:rPr>
              <a:t>политология</a:t>
            </a:r>
            <a:endParaRPr sz="2400" dirty="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7243" y="5213350"/>
            <a:ext cx="4984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 smtClean="0">
                <a:solidFill>
                  <a:srgbClr val="FFFFFF"/>
                </a:solidFill>
                <a:latin typeface="Tahoma"/>
                <a:cs typeface="Tahoma"/>
              </a:rPr>
              <a:t>20</a:t>
            </a:r>
            <a:r>
              <a:rPr lang="ru-RU" sz="1800" spc="-50" dirty="0" smtClean="0">
                <a:solidFill>
                  <a:srgbClr val="FFFFFF"/>
                </a:solidFill>
                <a:latin typeface="Tahoma"/>
                <a:cs typeface="Tahoma"/>
              </a:rPr>
              <a:t>23</a:t>
            </a:r>
            <a:endParaRPr sz="18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spc="-50" dirty="0" smtClean="0">
                <a:solidFill>
                  <a:srgbClr val="FFFFFF"/>
                </a:solidFill>
                <a:latin typeface="Tahoma"/>
                <a:cs typeface="Tahoma"/>
              </a:rPr>
              <a:t>202</a:t>
            </a:r>
            <a:r>
              <a:rPr lang="ru-RU" sz="1800" spc="-50" dirty="0" smtClean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endParaRPr sz="1800" dirty="0">
              <a:latin typeface="Tahoma"/>
              <a:cs typeface="Tahom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066956" y="5267346"/>
            <a:ext cx="7206615" cy="213153"/>
            <a:chOff x="1050874" y="5252799"/>
            <a:chExt cx="7206615" cy="213153"/>
          </a:xfrm>
        </p:grpSpPr>
        <p:sp>
          <p:nvSpPr>
            <p:cNvPr id="29" name="object 29"/>
            <p:cNvSpPr/>
            <p:nvPr/>
          </p:nvSpPr>
          <p:spPr>
            <a:xfrm>
              <a:off x="1050874" y="5365876"/>
              <a:ext cx="7206615" cy="0"/>
            </a:xfrm>
            <a:custGeom>
              <a:avLst/>
              <a:gdLst/>
              <a:ahLst/>
              <a:cxnLst/>
              <a:rect l="l" t="t" r="r" b="b"/>
              <a:pathLst>
                <a:path w="7206615">
                  <a:moveTo>
                    <a:pt x="0" y="0"/>
                  </a:moveTo>
                  <a:lnTo>
                    <a:pt x="7206030" y="0"/>
                  </a:lnTo>
                </a:path>
              </a:pathLst>
            </a:custGeom>
            <a:ln w="952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79289" y="5252799"/>
              <a:ext cx="204724" cy="20472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94318" y="5261229"/>
              <a:ext cx="204724" cy="204723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1064526" y="5550352"/>
            <a:ext cx="7205980" cy="204711"/>
            <a:chOff x="1064526" y="5550352"/>
            <a:chExt cx="7205980" cy="204711"/>
          </a:xfrm>
        </p:grpSpPr>
        <p:sp>
          <p:nvSpPr>
            <p:cNvPr id="33" name="object 33"/>
            <p:cNvSpPr/>
            <p:nvPr/>
          </p:nvSpPr>
          <p:spPr>
            <a:xfrm>
              <a:off x="1064526" y="5668365"/>
              <a:ext cx="7205980" cy="0"/>
            </a:xfrm>
            <a:custGeom>
              <a:avLst/>
              <a:gdLst/>
              <a:ahLst/>
              <a:cxnLst/>
              <a:rect l="l" t="t" r="r" b="b"/>
              <a:pathLst>
                <a:path w="7205980">
                  <a:moveTo>
                    <a:pt x="0" y="0"/>
                  </a:moveTo>
                  <a:lnTo>
                    <a:pt x="7205967" y="0"/>
                  </a:lnTo>
                </a:path>
              </a:pathLst>
            </a:custGeom>
            <a:ln w="952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39266" y="5550352"/>
              <a:ext cx="204723" cy="204711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2373248" y="4942613"/>
            <a:ext cx="648970" cy="2705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i="1" spc="-275" dirty="0" smtClean="0">
                <a:solidFill>
                  <a:srgbClr val="FFFFFF"/>
                </a:solidFill>
                <a:latin typeface="Verdana"/>
                <a:cs typeface="Verdana"/>
              </a:rPr>
              <a:t>26</a:t>
            </a:r>
            <a:r>
              <a:rPr lang="ru-RU" sz="1650" i="1" spc="-275" dirty="0" smtClean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1650" i="1" spc="-275" dirty="0" smtClean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1650" i="1" spc="-275" dirty="0" err="1" smtClean="0">
                <a:solidFill>
                  <a:srgbClr val="FFFFFF"/>
                </a:solidFill>
                <a:latin typeface="Verdana"/>
                <a:cs typeface="Verdana"/>
              </a:rPr>
              <a:t>пл</a:t>
            </a:r>
            <a:r>
              <a:rPr sz="1650" i="1" spc="-275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endParaRPr sz="1650" dirty="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853047" y="4994585"/>
            <a:ext cx="519430" cy="2705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i="1" spc="-315" dirty="0" smtClean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lang="ru-RU" sz="1650" i="1" spc="-315" dirty="0" smtClean="0">
                <a:solidFill>
                  <a:srgbClr val="FFFFFF"/>
                </a:solidFill>
                <a:latin typeface="Verdana"/>
                <a:cs typeface="Verdana"/>
              </a:rPr>
              <a:t>56</a:t>
            </a:r>
            <a:r>
              <a:rPr sz="1650" i="1" spc="-315" dirty="0" smtClean="0">
                <a:solidFill>
                  <a:srgbClr val="FFFFFF"/>
                </a:solidFill>
                <a:latin typeface="Verdana"/>
                <a:cs typeface="Verdana"/>
              </a:rPr>
              <a:t>(б</a:t>
            </a:r>
            <a:r>
              <a:rPr sz="1650" i="1" spc="-315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endParaRPr sz="1650" dirty="0">
              <a:latin typeface="Verdana"/>
              <a:cs typeface="Verdana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815292" y="3566667"/>
            <a:ext cx="3173774" cy="210199"/>
            <a:chOff x="2815292" y="3566667"/>
            <a:chExt cx="3173774" cy="210199"/>
          </a:xfrm>
        </p:grpSpPr>
        <p:pic>
          <p:nvPicPr>
            <p:cNvPr id="38" name="object 3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15292" y="3572143"/>
              <a:ext cx="204723" cy="20472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84342" y="3566667"/>
              <a:ext cx="204724" cy="204597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2303779" y="3992713"/>
            <a:ext cx="657860" cy="2705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i="1" spc="-265" dirty="0" smtClean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lang="ru-RU" sz="1650" i="1" spc="-265" dirty="0" smtClean="0">
                <a:solidFill>
                  <a:srgbClr val="FFFFFF"/>
                </a:solidFill>
                <a:latin typeface="Verdana"/>
                <a:cs typeface="Verdana"/>
              </a:rPr>
              <a:t>67</a:t>
            </a:r>
            <a:r>
              <a:rPr sz="1650" i="1" spc="-265" dirty="0" smtClean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1650" i="1" spc="-265" dirty="0" err="1" smtClean="0">
                <a:solidFill>
                  <a:srgbClr val="FFFFFF"/>
                </a:solidFill>
                <a:latin typeface="Verdana"/>
                <a:cs typeface="Verdana"/>
              </a:rPr>
              <a:t>пл</a:t>
            </a:r>
            <a:r>
              <a:rPr sz="1650" i="1" spc="-265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endParaRPr sz="1650" dirty="0">
              <a:latin typeface="Verdana"/>
              <a:cs typeface="Verdana"/>
            </a:endParaRPr>
          </a:p>
        </p:txBody>
      </p:sp>
      <p:pic>
        <p:nvPicPr>
          <p:cNvPr id="41" name="object 4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27294" y="3882771"/>
            <a:ext cx="204723" cy="204724"/>
          </a:xfrm>
          <a:prstGeom prst="rect">
            <a:avLst/>
          </a:prstGeom>
        </p:spPr>
      </p:pic>
      <p:sp>
        <p:nvSpPr>
          <p:cNvPr id="42" name="object 42"/>
          <p:cNvSpPr txBox="1"/>
          <p:nvPr/>
        </p:nvSpPr>
        <p:spPr>
          <a:xfrm>
            <a:off x="5759322" y="3965281"/>
            <a:ext cx="525145" cy="2705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i="1" spc="-305" dirty="0" smtClean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lang="ru-RU" sz="1650" i="1" spc="-305" dirty="0" smtClean="0">
                <a:solidFill>
                  <a:srgbClr val="FFFFFF"/>
                </a:solidFill>
                <a:latin typeface="Verdana"/>
                <a:cs typeface="Verdana"/>
              </a:rPr>
              <a:t>51</a:t>
            </a:r>
            <a:r>
              <a:rPr sz="1650" i="1" spc="-305" dirty="0" smtClean="0">
                <a:solidFill>
                  <a:srgbClr val="FFFFFF"/>
                </a:solidFill>
                <a:latin typeface="Verdana"/>
                <a:cs typeface="Verdana"/>
              </a:rPr>
              <a:t>(б</a:t>
            </a:r>
            <a:r>
              <a:rPr sz="1650" i="1" spc="-305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endParaRPr sz="1650" dirty="0">
              <a:latin typeface="Verdan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678089" y="5734061"/>
            <a:ext cx="727075" cy="3045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900" i="1" spc="-340" dirty="0" smtClean="0">
                <a:solidFill>
                  <a:srgbClr val="FFFFFF"/>
                </a:solidFill>
                <a:latin typeface="Verdana"/>
                <a:cs typeface="Verdana"/>
              </a:rPr>
              <a:t>320</a:t>
            </a:r>
            <a:r>
              <a:rPr sz="1900" i="1" spc="-340" dirty="0" smtClean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1900" i="1" spc="-340" dirty="0" err="1" smtClean="0">
                <a:solidFill>
                  <a:srgbClr val="FFFFFF"/>
                </a:solidFill>
                <a:latin typeface="Verdana"/>
                <a:cs typeface="Verdana"/>
              </a:rPr>
              <a:t>пл</a:t>
            </a:r>
            <a:r>
              <a:rPr sz="1900" i="1" spc="-340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endParaRPr sz="1900" dirty="0">
              <a:latin typeface="Verdana"/>
              <a:cs typeface="Verdan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030975" y="5755063"/>
            <a:ext cx="7207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i="1" spc="-345" dirty="0" smtClean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lang="ru-RU" sz="1900" i="1" spc="-345" dirty="0" smtClean="0">
                <a:solidFill>
                  <a:srgbClr val="FFFFFF"/>
                </a:solidFill>
                <a:latin typeface="Verdana"/>
                <a:cs typeface="Verdana"/>
              </a:rPr>
              <a:t>32</a:t>
            </a:r>
            <a:r>
              <a:rPr sz="1900" i="1" spc="-345" dirty="0" smtClean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lang="ru-RU" sz="1900" i="1" spc="-345" dirty="0" smtClean="0">
                <a:solidFill>
                  <a:srgbClr val="FFFFFF"/>
                </a:solidFill>
                <a:latin typeface="Verdana"/>
                <a:cs typeface="Verdana"/>
              </a:rPr>
              <a:t>б</a:t>
            </a:r>
            <a:r>
              <a:rPr sz="1900" i="1" spc="-345" dirty="0" smtClean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endParaRPr sz="1900" dirty="0">
              <a:latin typeface="Verdana"/>
              <a:cs typeface="Verdana"/>
            </a:endParaRPr>
          </a:p>
        </p:txBody>
      </p:sp>
      <p:pic>
        <p:nvPicPr>
          <p:cNvPr id="45" name="object 4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244734" y="5577333"/>
            <a:ext cx="204724" cy="20474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39770" y="3429037"/>
            <a:ext cx="2601595" cy="883285"/>
          </a:xfrm>
          <a:custGeom>
            <a:avLst/>
            <a:gdLst/>
            <a:ahLst/>
            <a:cxnLst/>
            <a:rect l="l" t="t" r="r" b="b"/>
            <a:pathLst>
              <a:path w="2601595" h="883285">
                <a:moveTo>
                  <a:pt x="2601341" y="0"/>
                </a:moveTo>
                <a:lnTo>
                  <a:pt x="0" y="0"/>
                </a:lnTo>
                <a:lnTo>
                  <a:pt x="0" y="882865"/>
                </a:lnTo>
                <a:lnTo>
                  <a:pt x="2601341" y="882865"/>
                </a:lnTo>
                <a:lnTo>
                  <a:pt x="2601341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47341" y="2444318"/>
            <a:ext cx="445008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10" dirty="0">
                <a:solidFill>
                  <a:srgbClr val="FFFFFF"/>
                </a:solidFill>
              </a:rPr>
              <a:t>ВЫБИРАЙ</a:t>
            </a:r>
            <a:endParaRPr sz="6000"/>
          </a:p>
        </p:txBody>
      </p:sp>
      <p:sp>
        <p:nvSpPr>
          <p:cNvPr id="4" name="object 4"/>
          <p:cNvSpPr txBox="1"/>
          <p:nvPr/>
        </p:nvSpPr>
        <p:spPr>
          <a:xfrm>
            <a:off x="3581400" y="3384753"/>
            <a:ext cx="239585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6000" spc="-20" dirty="0" smtClean="0">
                <a:solidFill>
                  <a:srgbClr val="285F6A"/>
                </a:solidFill>
                <a:latin typeface="Arial Black"/>
                <a:cs typeface="Arial Black"/>
              </a:rPr>
              <a:t>СЭФ</a:t>
            </a:r>
            <a:endParaRPr sz="60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50466" y="2011807"/>
            <a:ext cx="6227445" cy="2450671"/>
          </a:xfrm>
          <a:prstGeom prst="rect">
            <a:avLst/>
          </a:prstGeom>
          <a:ln w="25400">
            <a:solidFill>
              <a:srgbClr val="FFC000"/>
            </a:solidFill>
          </a:ln>
        </p:spPr>
        <p:txBody>
          <a:bodyPr vert="horz" wrap="square" lIns="0" tIns="2933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310"/>
              </a:spcBef>
            </a:pPr>
            <a:r>
              <a:rPr sz="2800" spc="-180" dirty="0">
                <a:solidFill>
                  <a:srgbClr val="FFFFFF"/>
                </a:solidFill>
                <a:latin typeface="Tahoma"/>
                <a:cs typeface="Tahoma"/>
              </a:rPr>
              <a:t>Адрес:</a:t>
            </a:r>
            <a:r>
              <a:rPr sz="2800" spc="-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155" dirty="0">
                <a:solidFill>
                  <a:srgbClr val="FFFFFF"/>
                </a:solidFill>
                <a:latin typeface="Tahoma"/>
                <a:cs typeface="Tahoma"/>
              </a:rPr>
              <a:t>пр.</a:t>
            </a:r>
            <a:r>
              <a:rPr sz="2800" spc="-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130" dirty="0">
                <a:solidFill>
                  <a:srgbClr val="FFFFFF"/>
                </a:solidFill>
                <a:latin typeface="Tahoma"/>
                <a:cs typeface="Tahoma"/>
              </a:rPr>
              <a:t>Партизанский</a:t>
            </a:r>
            <a:r>
              <a:rPr sz="28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175" dirty="0">
                <a:solidFill>
                  <a:srgbClr val="FFFFFF"/>
                </a:solidFill>
                <a:latin typeface="Tahoma"/>
                <a:cs typeface="Tahoma"/>
              </a:rPr>
              <a:t>26,</a:t>
            </a:r>
            <a:r>
              <a:rPr sz="2800" spc="-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140" dirty="0">
                <a:solidFill>
                  <a:srgbClr val="FFFFFF"/>
                </a:solidFill>
                <a:latin typeface="Tahoma"/>
                <a:cs typeface="Tahoma"/>
              </a:rPr>
              <a:t>корпус</a:t>
            </a:r>
            <a:r>
              <a:rPr sz="2800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Tahoma"/>
                <a:cs typeface="Tahoma"/>
              </a:rPr>
              <a:t>4,</a:t>
            </a:r>
            <a:endParaRPr sz="2800" dirty="0">
              <a:latin typeface="Tahoma"/>
              <a:cs typeface="Tahoma"/>
            </a:endParaRPr>
          </a:p>
          <a:p>
            <a:pPr marL="15240" algn="ctr">
              <a:lnSpc>
                <a:spcPct val="100000"/>
              </a:lnSpc>
            </a:pPr>
            <a:r>
              <a:rPr sz="2800" spc="-165" dirty="0">
                <a:solidFill>
                  <a:srgbClr val="FFFFFF"/>
                </a:solidFill>
                <a:latin typeface="Tahoma"/>
                <a:cs typeface="Tahoma"/>
              </a:rPr>
              <a:t>к.</a:t>
            </a:r>
            <a:r>
              <a:rPr sz="2800" spc="-2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285" dirty="0">
                <a:solidFill>
                  <a:srgbClr val="FFFFFF"/>
                </a:solidFill>
                <a:latin typeface="Tahoma"/>
                <a:cs typeface="Tahoma"/>
              </a:rPr>
              <a:t>212,</a:t>
            </a:r>
            <a:r>
              <a:rPr sz="2800" spc="-2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Tahoma"/>
                <a:cs typeface="Tahoma"/>
              </a:rPr>
              <a:t>303</a:t>
            </a:r>
            <a:endParaRPr sz="2800" dirty="0">
              <a:latin typeface="Tahoma"/>
              <a:cs typeface="Tahoma"/>
            </a:endParaRPr>
          </a:p>
          <a:p>
            <a:pPr marL="15240" algn="ctr">
              <a:lnSpc>
                <a:spcPct val="100000"/>
              </a:lnSpc>
            </a:pPr>
            <a:r>
              <a:rPr sz="2800" spc="-330" dirty="0">
                <a:solidFill>
                  <a:srgbClr val="FFFFFF"/>
                </a:solidFill>
                <a:latin typeface="Tahoma"/>
                <a:cs typeface="Tahoma"/>
              </a:rPr>
              <a:t>Тел.:+375</a:t>
            </a:r>
            <a:r>
              <a:rPr sz="2800" spc="-2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430" dirty="0">
                <a:solidFill>
                  <a:srgbClr val="FFFFFF"/>
                </a:solidFill>
                <a:latin typeface="Tahoma"/>
                <a:cs typeface="Tahoma"/>
              </a:rPr>
              <a:t>17</a:t>
            </a:r>
            <a:r>
              <a:rPr sz="2800" spc="-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120" dirty="0">
                <a:solidFill>
                  <a:srgbClr val="FFFFFF"/>
                </a:solidFill>
                <a:latin typeface="Tahoma"/>
                <a:cs typeface="Tahoma"/>
              </a:rPr>
              <a:t>209-</a:t>
            </a:r>
            <a:r>
              <a:rPr sz="2800" spc="-235" dirty="0">
                <a:solidFill>
                  <a:srgbClr val="FFFFFF"/>
                </a:solidFill>
                <a:latin typeface="Tahoma"/>
                <a:cs typeface="Tahoma"/>
              </a:rPr>
              <a:t>78-</a:t>
            </a:r>
            <a:r>
              <a:rPr sz="2800" spc="-260" dirty="0">
                <a:solidFill>
                  <a:srgbClr val="FFFFFF"/>
                </a:solidFill>
                <a:latin typeface="Tahoma"/>
                <a:cs typeface="Tahoma"/>
              </a:rPr>
              <a:t>47</a:t>
            </a:r>
            <a:r>
              <a:rPr sz="2800" spc="-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160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2800" spc="-160" dirty="0" smtClean="0">
                <a:solidFill>
                  <a:srgbClr val="FFFFFF"/>
                </a:solidFill>
                <a:latin typeface="Tahoma"/>
                <a:cs typeface="Tahoma"/>
              </a:rPr>
              <a:t>д</a:t>
            </a:r>
            <a:r>
              <a:rPr lang="ru-RU" sz="2800" spc="-160" dirty="0" err="1" smtClean="0">
                <a:solidFill>
                  <a:srgbClr val="FFFFFF"/>
                </a:solidFill>
                <a:latin typeface="Tahoma"/>
                <a:cs typeface="Tahoma"/>
              </a:rPr>
              <a:t>екан</a:t>
            </a:r>
            <a:r>
              <a:rPr sz="2800" spc="-18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ru-RU" sz="2800" spc="-10" dirty="0" smtClean="0">
                <a:solidFill>
                  <a:srgbClr val="FFFFFF"/>
                </a:solidFill>
                <a:latin typeface="Tahoma"/>
                <a:cs typeface="Tahoma"/>
              </a:rPr>
              <a:t>СЭФ</a:t>
            </a:r>
            <a:r>
              <a:rPr sz="2800" spc="-10" dirty="0" smtClean="0">
                <a:solidFill>
                  <a:srgbClr val="FFFFFF"/>
                </a:solidFill>
                <a:latin typeface="Tahoma"/>
                <a:cs typeface="Tahoma"/>
              </a:rPr>
              <a:t>)</a:t>
            </a:r>
            <a:endParaRPr sz="2800" dirty="0">
              <a:latin typeface="Tahoma"/>
              <a:cs typeface="Tahoma"/>
            </a:endParaRPr>
          </a:p>
          <a:p>
            <a:pPr marL="93980" algn="ctr">
              <a:lnSpc>
                <a:spcPct val="100000"/>
              </a:lnSpc>
            </a:pPr>
            <a:r>
              <a:rPr sz="2800" spc="-430" dirty="0">
                <a:solidFill>
                  <a:srgbClr val="FFFFFF"/>
                </a:solidFill>
                <a:latin typeface="Tahoma"/>
                <a:cs typeface="Tahoma"/>
              </a:rPr>
              <a:t>+375</a:t>
            </a:r>
            <a:r>
              <a:rPr sz="2800" spc="-1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430" dirty="0">
                <a:solidFill>
                  <a:srgbClr val="FFFFFF"/>
                </a:solidFill>
                <a:latin typeface="Tahoma"/>
                <a:cs typeface="Tahoma"/>
              </a:rPr>
              <a:t>17</a:t>
            </a:r>
            <a:r>
              <a:rPr sz="2800" spc="-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125" dirty="0">
                <a:solidFill>
                  <a:srgbClr val="FFFFFF"/>
                </a:solidFill>
                <a:latin typeface="Tahoma"/>
                <a:cs typeface="Tahoma"/>
              </a:rPr>
              <a:t>209-</a:t>
            </a:r>
            <a:r>
              <a:rPr sz="2800" spc="-150" dirty="0">
                <a:solidFill>
                  <a:srgbClr val="FFFFFF"/>
                </a:solidFill>
                <a:latin typeface="Tahoma"/>
                <a:cs typeface="Tahoma"/>
              </a:rPr>
              <a:t>88-</a:t>
            </a:r>
            <a:r>
              <a:rPr sz="2800" dirty="0">
                <a:solidFill>
                  <a:srgbClr val="FFFFFF"/>
                </a:solidFill>
                <a:latin typeface="Tahoma"/>
                <a:cs typeface="Tahoma"/>
              </a:rPr>
              <a:t>00</a:t>
            </a:r>
            <a:r>
              <a:rPr sz="28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55" dirty="0">
                <a:solidFill>
                  <a:srgbClr val="FFFFFF"/>
                </a:solidFill>
                <a:latin typeface="Tahoma"/>
                <a:cs typeface="Tahoma"/>
              </a:rPr>
              <a:t>(деканат)</a:t>
            </a:r>
            <a:endParaRPr sz="2800" dirty="0">
              <a:latin typeface="Tahoma"/>
              <a:cs typeface="Tahoma"/>
            </a:endParaRPr>
          </a:p>
          <a:p>
            <a:pPr marL="15875" algn="ctr">
              <a:lnSpc>
                <a:spcPct val="100000"/>
              </a:lnSpc>
              <a:spcBef>
                <a:spcPts val="5"/>
              </a:spcBef>
            </a:pPr>
            <a:r>
              <a:rPr lang="ru-RU" sz="2800" spc="-175" dirty="0" smtClean="0">
                <a:solidFill>
                  <a:srgbClr val="FFFFFF"/>
                </a:solidFill>
                <a:latin typeface="Tahoma"/>
                <a:cs typeface="Tahoma"/>
              </a:rPr>
              <a:t>Почта</a:t>
            </a:r>
            <a:r>
              <a:rPr sz="2800" spc="-175" dirty="0" smtClean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r>
              <a:rPr sz="2800" spc="-19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en-US" sz="2800" spc="-65" dirty="0" smtClean="0">
                <a:solidFill>
                  <a:srgbClr val="FFFFFF"/>
                </a:solidFill>
                <a:latin typeface="Tahoma"/>
                <a:cs typeface="Tahoma"/>
              </a:rPr>
              <a:t>sef@bseu.by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</TotalTime>
  <Words>440</Words>
  <Application>Microsoft Office PowerPoint</Application>
  <PresentationFormat>Экран (4:3)</PresentationFormat>
  <Paragraphs>106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Arial Black</vt:lpstr>
      <vt:lpstr>Calibri</vt:lpstr>
      <vt:lpstr>Tahoma</vt:lpstr>
      <vt:lpstr>Verdana</vt:lpstr>
      <vt:lpstr>Office Theme</vt:lpstr>
      <vt:lpstr>Презентация PowerPoint</vt:lpstr>
      <vt:lpstr>BELARUSIAN STATE</vt:lpstr>
      <vt:lpstr>ECONOMIC UNIVERSITY #1 in Belarus</vt:lpstr>
      <vt:lpstr>Презентация PowerPoint</vt:lpstr>
      <vt:lpstr>социология</vt:lpstr>
      <vt:lpstr>КАФЕДРА</vt:lpstr>
      <vt:lpstr>СОЦИОЛОГ</vt:lpstr>
      <vt:lpstr>Презентация PowerPoint</vt:lpstr>
      <vt:lpstr>СПЕЦИАЛИСТ НАИБОЛЕЕ ВОСТРЕБОВАН</vt:lpstr>
      <vt:lpstr>ПСИХОЛОГ</vt:lpstr>
      <vt:lpstr>Психолог – это человек, который умудряется найти второй смысл там, где не было первого</vt:lpstr>
      <vt:lpstr>ВЫПУСКНИКИ РАБОТАЮТ</vt:lpstr>
      <vt:lpstr>КАФЕДРА</vt:lpstr>
      <vt:lpstr>Презентация PowerPoint</vt:lpstr>
      <vt:lpstr>РАБОТАЮТ В КАЧЕСТВЕ</vt:lpstr>
      <vt:lpstr>СТУДЕНТЫ РЕГУЛЯРНО ПОСЕЩАЮТ РАЗЛИЧНЫЕ МЕРОПРИЯТИЯ</vt:lpstr>
      <vt:lpstr>Презентация PowerPoint</vt:lpstr>
      <vt:lpstr>МЫ</vt:lpstr>
      <vt:lpstr>Презентация PowerPoint</vt:lpstr>
      <vt:lpstr>СОМНЕВАЕШЬСЯ? Каждый студент ищет и находит себя в разных сферах жизни университета</vt:lpstr>
      <vt:lpstr>ПРОХОДНЫЕ БАЛЛЫ</vt:lpstr>
      <vt:lpstr>ВЫБИРАЙ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Институт социально-гуманитарного образования</dc:title>
  <dc:creator>Юджин</dc:creator>
  <cp:lastModifiedBy>Миловзорова Юлия Сергеевна</cp:lastModifiedBy>
  <cp:revision>3</cp:revision>
  <dcterms:created xsi:type="dcterms:W3CDTF">2025-01-09T11:27:34Z</dcterms:created>
  <dcterms:modified xsi:type="dcterms:W3CDTF">2025-01-09T11:52:11Z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2021-08-06T00:00:00Z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2025-01-09T00:00:00Z</vt:filetime>
  </property>
  <property fmtid="{D5CDD505-2E9C-101B-9397-08002B2CF9AE}" pid="5" name="Producer">
    <vt:lpwstr>Microsoft® Office PowerPoint® 2007</vt:lpwstr>
  </property>
</Properties>
</file>